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209" autoAdjust="0"/>
  </p:normalViewPr>
  <p:slideViewPr>
    <p:cSldViewPr snapToGrid="0" showGuides="1">
      <p:cViewPr varScale="1">
        <p:scale>
          <a:sx n="88" d="100"/>
          <a:sy n="88" d="100"/>
        </p:scale>
        <p:origin x="1158" y="10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a:solidFill>
                <a:sysClr val="window" lastClr="FFFFFF"/>
              </a:solidFill>
              <a:latin typeface="Arial Narrow" panose="020B0606020202030204" pitchFamily="34" charset="0"/>
              <a:ea typeface="+mn-ea"/>
              <a:cs typeface="Arial" panose="020B0604020202020204" pitchFamily="34" charset="0"/>
            </a:rPr>
            <a:t>Заемщик</a:t>
          </a: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pt>
    <dgm:pt modelId="{44CE7E4B-B570-41DA-97BE-9F7D5574F4E3}" type="pres">
      <dgm:prSet presAssocID="{437AB23B-13B0-4AE3-924E-BFAE5EAE00A9}" presName="childNode1tx" presStyleLbl="bgAcc1" presStyleIdx="0" presStyleCnt="3">
        <dgm:presLayoutVars>
          <dgm:bulletEnabled val="1"/>
        </dgm:presLayoutVars>
      </dgm:prSet>
      <dgm:spPr/>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pt>
    <dgm:pt modelId="{7CE3F8E3-8C1C-421D-98A7-8FA69EF747B1}" type="pres">
      <dgm:prSet presAssocID="{E214BA6D-6E14-4C83-A785-B4FF1581D05E}" presName="childNode2tx" presStyleLbl="bgAcc1" presStyleIdx="1" presStyleCnt="3">
        <dgm:presLayoutVars>
          <dgm:bulletEnabled val="1"/>
        </dgm:presLayoutVars>
      </dgm:prSet>
      <dgm:spPr/>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pt>
    <dgm:pt modelId="{1A5E6DB2-5944-4C01-A9F4-4A069AB36B67}" type="pres">
      <dgm:prSet presAssocID="{4BA94C8C-63E7-4819-9483-BDD6924D3746}" presName="childNode1tx" presStyleLbl="bgAcc1" presStyleIdx="2" presStyleCnt="3">
        <dgm:presLayoutVars>
          <dgm:bulletEnabled val="1"/>
        </dgm:presLayoutVars>
      </dgm:prSet>
      <dgm:spPr/>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pt>
    <dgm:pt modelId="{014686AA-5AC4-408F-9ACA-399D799902FE}" type="pres">
      <dgm:prSet presAssocID="{4BA94C8C-63E7-4819-9483-BDD6924D3746}" presName="connSite1" presStyleCnt="0"/>
      <dgm:spPr/>
    </dgm:pt>
  </dgm:ptLst>
  <dgm:cxnLst>
    <dgm:cxn modelId="{C6284C04-F373-421D-B00C-951E83B91677}" type="presOf" srcId="{A911B4F7-8BC9-47D7-9642-A633630B2A46}" destId="{86DDBEE2-8B91-44ED-B629-4631F9E18A12}"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3D0AB51B-E5C7-4247-A4E7-7062BAA385C2}" type="presOf" srcId="{63B2E526-0BFE-4FA5-A8D7-298406FAE965}" destId="{1A5E6DB2-5944-4C01-A9F4-4A069AB36B67}" srcOrd="1" destOrd="0" presId="urn:microsoft.com/office/officeart/2005/8/layout/hProcess4"/>
    <dgm:cxn modelId="{A3CD0832-9689-4028-BD60-CB681D6A04E9}" type="presOf" srcId="{63B2E526-0BFE-4FA5-A8D7-298406FAE965}" destId="{F32D151A-7816-4D8F-AF44-C36440897AD6}" srcOrd="0"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9B8F273A-7734-4F66-9B24-9C396369A824}" type="presOf" srcId="{60526FAA-63B2-4ADE-AAB0-F298E6F23F64}" destId="{358BADB0-A89A-48CE-B619-DA3839D44E0F}"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CAB8C65F-80BD-4F77-BAB1-263B314301EC}" type="presOf" srcId="{A911B4F7-8BC9-47D7-9642-A633630B2A46}" destId="{7CE3F8E3-8C1C-421D-98A7-8FA69EF747B1}" srcOrd="1" destOrd="0"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13AD084F-B97A-4653-B873-0E3BDE4672B1}" type="presOf" srcId="{437AB23B-13B0-4AE3-924E-BFAE5EAE00A9}" destId="{0FFF5994-F4E1-424D-B972-4AA99AE9B8C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023C0A92-B3C0-45B9-8C86-AB829527B4BC}" srcId="{E214BA6D-6E14-4C83-A785-B4FF1581D05E}" destId="{8A8884EC-BED0-4A5D-9FB1-F77856440A7A}" srcOrd="1" destOrd="0" parTransId="{27D65953-E682-4B97-ACB4-A58EB1A1359A}" sibTransId="{A4FD3ACB-92D8-44FF-B568-32BD884EDF42}"/>
    <dgm:cxn modelId="{EAC61BCB-91CF-458D-8DE6-B75F857D6322}" type="presOf" srcId="{4DEF7991-DB3B-4EFB-B409-20A96B442569}" destId="{F827665D-69F4-4582-BEB2-A5794CA30A06}"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277ADD3-18CB-4A79-A6A0-F531EAD63892}" type="presOf" srcId="{19A2954C-5C74-4380-B53D-3134DFD2BD93}" destId="{CDCAD455-EB6B-402B-B181-8BA63311810D}" srcOrd="0"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458F19E9-3288-4B1D-B6EB-B59DC6233E61}" type="presOf" srcId="{AED6E543-D1E5-49FA-8209-021D517975D8}" destId="{625D5B61-73EB-4687-B366-E6F70F0FDF74}"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ysClr val="window" lastClr="FFFFFF"/>
              </a:solidFill>
              <a:latin typeface="Arial Narrow" panose="020B0606020202030204" pitchFamily="34" charset="0"/>
              <a:ea typeface="+mn-ea"/>
              <a:cs typeface="Arial" panose="020B0604020202020204" pitchFamily="34" charset="0"/>
            </a:rPr>
            <a:t>Заемщик</a:t>
          </a: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p>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5/22/2018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5/22/2018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2018 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Виды независимых гарантий Корпорации</a:t>
            </a:r>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a:t>Продукты</a:t>
            </a:r>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Условия</a:t>
            </a:r>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a:latin typeface="+mj-lt"/>
                  <a:cs typeface="+mn-cs"/>
                </a:rPr>
                <a:t>Согарантия</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Основные</a:t>
              </a:r>
              <a:r>
                <a:rPr lang="ru-RU" sz="1200" kern="0" dirty="0">
                  <a:latin typeface="+mj-lt"/>
                </a:rPr>
                <a:t> продукты </a:t>
              </a:r>
            </a:p>
            <a:p>
              <a:pPr defTabSz="914373" fontAlgn="auto">
                <a:spcBef>
                  <a:spcPts val="0"/>
                </a:spcBef>
                <a:spcAft>
                  <a:spcPts val="0"/>
                </a:spcAft>
              </a:pPr>
              <a:r>
                <a:rPr lang="ru-RU" sz="1200" kern="0" dirty="0">
                  <a:latin typeface="+mj-lt"/>
                </a:rPr>
                <a:t>(для субъектов МСП)</a:t>
              </a: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a:latin typeface="+mj-lt"/>
                </a:rPr>
                <a:t>Продукты для участников </a:t>
              </a:r>
              <a:r>
                <a:rPr lang="ru-RU" sz="1200" b="1" kern="0" dirty="0">
                  <a:latin typeface="+mj-lt"/>
                </a:rPr>
                <a:t>государственных </a:t>
              </a:r>
              <a:r>
                <a:rPr lang="ru-RU" sz="1200" kern="0" dirty="0">
                  <a:latin typeface="+mj-lt"/>
                </a:rPr>
                <a:t>и</a:t>
              </a:r>
              <a:r>
                <a:rPr lang="ru-RU" sz="1200" b="1" kern="0" dirty="0">
                  <a:latin typeface="+mj-lt"/>
                </a:rPr>
                <a:t> муниципальных закупок </a:t>
              </a:r>
              <a:r>
                <a:rPr lang="ru-RU" sz="1200" kern="0" dirty="0">
                  <a:latin typeface="+mj-lt"/>
                </a:rPr>
                <a:t>(44-ФЗ и 223-ФЗ)</a:t>
              </a: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развития </a:t>
              </a:r>
              <a:r>
                <a:rPr lang="ru-RU" sz="1200" dirty="0" err="1">
                  <a:latin typeface="+mj-lt"/>
                  <a:cs typeface="+mn-cs"/>
                </a:rPr>
                <a:t>сельхозкооперации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лизинга в сфере сельского хозяйства</a:t>
              </a:r>
            </a:p>
            <a:p>
              <a:pPr marL="171450" indent="-171450" defTabSz="957263">
                <a:lnSpc>
                  <a:spcPct val="106000"/>
                </a:lnSpc>
                <a:spcBef>
                  <a:spcPts val="300"/>
                </a:spcBef>
                <a:buFont typeface="Arial" panose="020B0604020202020204" pitchFamily="34" charset="0"/>
                <a:buChar char="•"/>
              </a:pPr>
              <a:r>
                <a:rPr lang="ru-RU" sz="1200" dirty="0" err="1">
                  <a:latin typeface="+mj-lt"/>
                  <a:cs typeface="+mn-cs"/>
                </a:rPr>
                <a:t>Согарантия</a:t>
              </a:r>
              <a:r>
                <a:rPr lang="ru-RU" sz="1200" dirty="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a:latin typeface="+mj-lt"/>
                  <a:cs typeface="+mn-cs"/>
                </a:rPr>
                <a:t>Согарантия</a:t>
              </a:r>
              <a:r>
                <a:rPr lang="ru-RU" sz="1200" dirty="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a:latin typeface="+mj-lt"/>
                </a:rPr>
                <a:t>Продукты для </a:t>
              </a:r>
              <a:r>
                <a:rPr lang="ru-RU" sz="1200" b="1" kern="0" dirty="0">
                  <a:latin typeface="+mj-lt"/>
                </a:rPr>
                <a:t>субъектов МСП в приоритетных сферах деятельности</a:t>
              </a: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моногородов</a:t>
              </a:r>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a:latin typeface="+mj-lt"/>
                </a:rPr>
                <a:t>Продукты для субъектов МСП, </a:t>
              </a:r>
              <a:r>
                <a:rPr lang="ru-RU" sz="1200" b="1" kern="0" dirty="0">
                  <a:latin typeface="+mj-lt"/>
                </a:rPr>
                <a:t>зарегистрированных</a:t>
              </a:r>
              <a:r>
                <a:rPr lang="ru-RU" sz="1200" kern="0" dirty="0">
                  <a:latin typeface="+mj-lt"/>
                </a:rPr>
                <a:t> в </a:t>
              </a:r>
              <a:r>
                <a:rPr lang="ru-RU" sz="1200" b="1" kern="0" dirty="0">
                  <a:latin typeface="+mj-lt"/>
                </a:rPr>
                <a:t>приоритетных регионах и городах</a:t>
              </a: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err="1">
                  <a:latin typeface="+mj-lt"/>
                  <a:cs typeface="+mn-cs"/>
                </a:rPr>
                <a:t>микрофинансовых</a:t>
              </a:r>
              <a:r>
                <a:rPr lang="ru-RU" sz="1200" dirty="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err="1">
                  <a:latin typeface="+mj-lt"/>
                  <a:cs typeface="+mn-cs"/>
                </a:rPr>
                <a:t>факторинговых</a:t>
              </a:r>
              <a:r>
                <a:rPr lang="ru-RU" sz="1200" dirty="0">
                  <a:latin typeface="+mj-lt"/>
                  <a:cs typeface="+mn-cs"/>
                </a:rPr>
                <a:t> компаний</a:t>
              </a:r>
            </a:p>
            <a:p>
              <a:pPr marL="171450" indent="-171450" defTabSz="957263">
                <a:lnSpc>
                  <a:spcPct val="106000"/>
                </a:lnSpc>
                <a:spcBef>
                  <a:spcPts val="300"/>
                </a:spcBef>
                <a:buFont typeface="Arial" panose="020B0604020202020204" pitchFamily="34" charset="0"/>
                <a:buChar char="•"/>
              </a:pPr>
              <a:r>
                <a:rPr lang="ru-RU" sz="1200" dirty="0" err="1">
                  <a:latin typeface="+mj-lt"/>
                  <a:cs typeface="+mn-cs"/>
                </a:rPr>
                <a:t>Согарантия</a:t>
              </a:r>
              <a:r>
                <a:rPr lang="ru-RU" sz="1200" dirty="0">
                  <a:latin typeface="+mj-lt"/>
                  <a:cs typeface="+mn-cs"/>
                </a:rPr>
                <a:t> (применяется для </a:t>
              </a:r>
              <a:r>
                <a:rPr lang="ru-RU" sz="1200" dirty="0" err="1">
                  <a:latin typeface="+mj-lt"/>
                  <a:cs typeface="+mn-cs"/>
                </a:rPr>
                <a:t>микрофинансовых</a:t>
              </a:r>
              <a:r>
                <a:rPr lang="ru-RU" sz="1200" dirty="0">
                  <a:latin typeface="+mj-lt"/>
                  <a:cs typeface="+mn-cs"/>
                </a:rPr>
                <a:t> организаций)</a:t>
              </a: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a:latin typeface="+mj-lt"/>
                </a:rPr>
                <a:t>Продукты для </a:t>
              </a:r>
              <a:r>
                <a:rPr lang="ru-RU" sz="1200" b="1" kern="0" dirty="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a:solidFill>
                    <a:srgbClr val="1F4E79"/>
                  </a:solidFill>
                  <a:latin typeface="Arial Narrow" panose="020B0606020202030204" pitchFamily="34" charset="0"/>
                </a:rPr>
                <a:t>С подробным описанием гарантийных продуктов можно ознакомиться на 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в зависимости от условий конкретного продукта</a:t>
              </a: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0,75%</a:t>
              </a:r>
              <a:r>
                <a:rPr lang="ru-RU" sz="1100" kern="0" dirty="0">
                  <a:solidFill>
                    <a:srgbClr val="1F497D">
                      <a:lumMod val="50000"/>
                    </a:srgbClr>
                  </a:solidFill>
                  <a:latin typeface="Arial Narrow" panose="020B0606020202030204" pitchFamily="34" charset="0"/>
                  <a:cs typeface="+mn-cs"/>
                </a:rPr>
                <a:t> </a:t>
              </a:r>
              <a:r>
                <a:rPr lang="ru-RU" sz="1600" kern="0" dirty="0">
                  <a:solidFill>
                    <a:srgbClr val="1F497D">
                      <a:lumMod val="50000"/>
                    </a:srgbClr>
                  </a:solidFill>
                  <a:latin typeface="Arial Narrow" panose="020B0606020202030204" pitchFamily="34" charset="0"/>
                  <a:cs typeface="+mn-cs"/>
                </a:rPr>
                <a:t>годовых</a:t>
              </a:r>
              <a:r>
                <a:rPr lang="ru-RU" sz="1100" kern="0" dirty="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от 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1 раз в полгода / ежеквартально</a:t>
              </a: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гарантийного покрытия</a:t>
              </a: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60% </a:t>
              </a:r>
              <a:r>
                <a:rPr lang="ru-RU" sz="1200" kern="0" dirty="0">
                  <a:solidFill>
                    <a:srgbClr val="1F497D">
                      <a:lumMod val="50000"/>
                    </a:srgbClr>
                  </a:solidFill>
                  <a:latin typeface="Arial Narrow" panose="020B0606020202030204" pitchFamily="34" charset="0"/>
                </a:rPr>
                <a:t>от суммы кредита в рамках гарантии для развития </a:t>
              </a:r>
              <a:r>
                <a:rPr lang="ru-RU" sz="1200" kern="0" dirty="0" err="1">
                  <a:solidFill>
                    <a:srgbClr val="1F497D">
                      <a:lumMod val="50000"/>
                    </a:srgbClr>
                  </a:solidFill>
                  <a:latin typeface="Arial Narrow" panose="020B0606020202030204" pitchFamily="34" charset="0"/>
                </a:rPr>
                <a:t>сельхозкооперации</a:t>
              </a: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70% </a:t>
              </a:r>
              <a:r>
                <a:rPr lang="ru-RU" sz="1200" kern="0" dirty="0">
                  <a:solidFill>
                    <a:srgbClr val="1F497D">
                      <a:lumMod val="50000"/>
                    </a:srgbClr>
                  </a:solidFill>
                  <a:latin typeface="Arial Narrow" panose="020B0606020202030204" pitchFamily="34" charset="0"/>
                  <a:cs typeface="+mn-cs"/>
                </a:rPr>
                <a:t>в рамках продуктов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для участников закупок и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75% </a:t>
              </a:r>
              <a:r>
                <a:rPr lang="ru-RU" sz="1200" kern="0" dirty="0">
                  <a:solidFill>
                    <a:srgbClr val="1F497D">
                      <a:lumMod val="50000"/>
                    </a:srgbClr>
                  </a:solidFill>
                  <a:latin typeface="Arial Narrow" panose="020B0606020202030204" pitchFamily="34" charset="0"/>
                </a:rPr>
                <a:t>в рамках продуктов «</a:t>
              </a:r>
              <a:r>
                <a:rPr lang="ru-RU" sz="1200" kern="0" dirty="0" err="1">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rPr>
                <a:t>Востока и моногородов», «</a:t>
              </a:r>
              <a:r>
                <a:rPr lang="ru-RU" sz="1200" kern="0" dirty="0" err="1">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для экспортеров», «</a:t>
              </a:r>
              <a:r>
                <a:rPr lang="ru-RU" sz="1200" kern="0" dirty="0" err="1">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для сельхозкооперативов»</a:t>
              </a: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a:latin typeface="+mj-lt"/>
                  <a:cs typeface="+mn-cs"/>
                </a:rPr>
                <a:t>КРЫМ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a:latin typeface="Arial Narrow" panose="020B0606020202030204" pitchFamily="34" charset="0"/>
              </a:rPr>
              <a:t>10</a:t>
            </a: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гарантий участниками НГС.</a:t>
            </a:r>
            <a:br>
              <a:rPr lang="ru-RU" dirty="0"/>
            </a:br>
            <a:r>
              <a:rPr lang="ru-RU" dirty="0"/>
              <a:t>Стандартная процедура</a:t>
            </a:r>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участниками НГС по вопросу получения гарантии осуществляет Банк-партнер или Организация-партнер</a:t>
            </a:r>
          </a:p>
          <a:p>
            <a:pPr marL="342900" indent="-342900" algn="just">
              <a:buFont typeface="Arial" panose="020B0604020202020204" pitchFamily="34" charset="0"/>
              <a:buChar char="•"/>
            </a:pPr>
            <a:r>
              <a:rPr lang="ru-RU" sz="1600" dirty="0"/>
              <a:t>Комплект документов для получения гарантии аналогичен комплекту документов для получения кредита (дополнительные документы не запрашиваются)</a:t>
            </a:r>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25 -</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white"/>
                  </a:solidFill>
                  <a:effectLst/>
                  <a:uLnTx/>
                  <a:uFillTx/>
                  <a:latin typeface="Calibri"/>
                  <a:cs typeface="+mn-cs"/>
                </a:rPr>
                <a:t>РГО</a:t>
              </a: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white"/>
                  </a:solidFill>
                  <a:effectLst/>
                  <a:uLnTx/>
                  <a:uFillTx/>
                  <a:latin typeface="Calibri"/>
                  <a:cs typeface="+mn-cs"/>
                </a:rPr>
                <a:t>АО «МСП Банк»</a:t>
              </a: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white"/>
                  </a:solidFill>
                  <a:effectLst/>
                  <a:uLnTx/>
                  <a:uFillTx/>
                  <a:latin typeface="Calibri"/>
                  <a:cs typeface="+mn-cs"/>
                </a:rPr>
                <a:t>Корпорация</a:t>
              </a: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11</a:t>
            </a: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a:t>Срок рассмотрения </a:t>
            </a:r>
          </a:p>
          <a:p>
            <a:pPr algn="ctr"/>
            <a:r>
              <a:rPr lang="ru-RU" sz="1800" dirty="0"/>
              <a:t>заявки – </a:t>
            </a:r>
          </a:p>
          <a:p>
            <a:pPr algn="ctr"/>
            <a:r>
              <a:rPr lang="ru-RU" sz="1800" b="1" dirty="0"/>
              <a:t>3 рабочих дня</a:t>
            </a:r>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предоставления гарантий Корпорации без 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a:t>Технология предоставления гарантий.</a:t>
            </a:r>
            <a:br>
              <a:rPr lang="ru-RU" spc="45" dirty="0"/>
            </a:br>
            <a:r>
              <a:rPr lang="ru-RU" dirty="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a:latin typeface="Arial Narrow"/>
                <a:cs typeface="Arial Narrow"/>
              </a:rPr>
              <a:t>Заявка </a:t>
            </a:r>
            <a:endParaRPr lang="en-US" sz="1600" spc="-10" dirty="0">
              <a:latin typeface="Arial Narrow"/>
              <a:cs typeface="Arial Narrow"/>
            </a:endParaRPr>
          </a:p>
          <a:p>
            <a:pPr marL="12697">
              <a:tabLst>
                <a:tab pos="185383" algn="l"/>
              </a:tabLst>
            </a:pPr>
            <a:r>
              <a:rPr lang="ru-RU" sz="1600" spc="-10" dirty="0">
                <a:latin typeface="Arial Narrow"/>
                <a:cs typeface="Arial Narrow"/>
              </a:rPr>
              <a:t>по каналам </a:t>
            </a:r>
            <a:endParaRPr lang="en-US" sz="1600" spc="-10" dirty="0">
              <a:latin typeface="Arial Narrow"/>
              <a:cs typeface="Arial Narrow"/>
            </a:endParaRPr>
          </a:p>
          <a:p>
            <a:pPr marL="12697">
              <a:tabLst>
                <a:tab pos="185383" algn="l"/>
              </a:tabLst>
            </a:pPr>
            <a:r>
              <a:rPr lang="ru-RU" sz="1600" spc="-10" dirty="0">
                <a:latin typeface="Arial Narrow"/>
                <a:cs typeface="Arial Narrow"/>
              </a:rPr>
              <a:t>продаж поступает </a:t>
            </a:r>
            <a:endParaRPr lang="en-US" sz="1600" spc="-10" dirty="0">
              <a:latin typeface="Arial Narrow"/>
              <a:cs typeface="Arial Narrow"/>
            </a:endParaRPr>
          </a:p>
          <a:p>
            <a:pPr marL="12697">
              <a:tabLst>
                <a:tab pos="185383" algn="l"/>
              </a:tabLst>
            </a:pPr>
            <a:r>
              <a:rPr lang="ru-RU" sz="1600" spc="-10" dirty="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a:solidFill>
                  <a:srgbClr val="FFFFFF"/>
                </a:solidFill>
                <a:latin typeface="Arial Narrow"/>
                <a:cs typeface="Arial Narrow"/>
              </a:rPr>
              <a:t>Администрация региона/</a:t>
            </a:r>
            <a:r>
              <a:rPr sz="2000" dirty="0" err="1">
                <a:solidFill>
                  <a:srgbClr val="FFFFFF"/>
                </a:solidFill>
                <a:latin typeface="Arial Narrow"/>
                <a:cs typeface="Arial Narrow"/>
              </a:rPr>
              <a:t>За</a:t>
            </a:r>
            <a:r>
              <a:rPr sz="2000" spc="5" dirty="0" err="1">
                <a:solidFill>
                  <a:srgbClr val="FFFFFF"/>
                </a:solidFill>
                <a:latin typeface="Arial Narrow"/>
                <a:cs typeface="Arial Narrow"/>
              </a:rPr>
              <a:t>е</a:t>
            </a:r>
            <a:r>
              <a:rPr sz="2000" dirty="0" err="1">
                <a:solidFill>
                  <a:srgbClr val="FFFFFF"/>
                </a:solidFill>
                <a:latin typeface="Arial Narrow"/>
                <a:cs typeface="Arial Narrow"/>
              </a:rPr>
              <a:t>мщик</a:t>
            </a:r>
            <a:r>
              <a:rPr lang="ru-RU" sz="2000" dirty="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a:latin typeface="Arial Narrow"/>
                <a:cs typeface="Arial Narrow"/>
              </a:rPr>
              <a:t>решение</a:t>
            </a:r>
            <a:r>
              <a:rPr sz="1600" dirty="0">
                <a:latin typeface="Arial Narrow"/>
                <a:cs typeface="Arial Narrow"/>
              </a:rPr>
              <a:t> </a:t>
            </a:r>
            <a:r>
              <a:rPr sz="1600" spc="-10" dirty="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https://smbn.ru</a:t>
            </a:r>
            <a:r>
              <a:rPr lang="ru-RU" sz="1400" dirty="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соответствует приоритетным отраслям, утвержденным в Программе стимулирования кредитования субъектов МСП.</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12</a:t>
            </a:r>
          </a:p>
        </p:txBody>
      </p:sp>
    </p:spTree>
    <p:extLst>
      <p:ext uri="{BB962C8B-B14F-4D97-AF65-F5344CB8AC3E}">
        <p14:creationId xmlns:p14="http://schemas.microsoft.com/office/powerpoint/2010/main" val="314157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Условия гарантийной поддержки </a:t>
            </a:r>
            <a:r>
              <a:rPr lang="ru-RU" dirty="0" err="1"/>
              <a:t>стартап</a:t>
            </a:r>
            <a:r>
              <a:rPr lang="ru-RU" dirty="0"/>
              <a:t>-проектов</a:t>
            </a:r>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a:t>Критерии отбора </a:t>
            </a:r>
            <a:r>
              <a:rPr lang="ru-RU" sz="1800" b="1" dirty="0" err="1"/>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a:t>Условия</a:t>
            </a:r>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a:t>Соответствие требованиям 209-ФЗ;</a:t>
            </a:r>
          </a:p>
          <a:p>
            <a:pPr marL="342900" indent="-342900" algn="just">
              <a:spcBef>
                <a:spcPts val="600"/>
              </a:spcBef>
              <a:buFont typeface="+mj-lt"/>
              <a:buAutoNum type="arabicPeriod"/>
            </a:pPr>
            <a:r>
              <a:rPr lang="ru-RU" sz="1300" dirty="0"/>
              <a:t>Не более 5 лет с даты регистрации;</a:t>
            </a:r>
          </a:p>
          <a:p>
            <a:pPr marL="342900" indent="-342900" algn="just">
              <a:spcBef>
                <a:spcPts val="600"/>
              </a:spcBef>
              <a:buFont typeface="+mj-lt"/>
              <a:buAutoNum type="arabicPeriod"/>
            </a:pPr>
            <a:r>
              <a:rPr lang="ru-RU" sz="1300" dirty="0"/>
              <a:t>Соответствие </a:t>
            </a:r>
            <a:r>
              <a:rPr lang="ru-RU" sz="1300" u="sng" dirty="0"/>
              <a:t>одному из</a:t>
            </a:r>
            <a:r>
              <a:rPr lang="ru-RU" sz="1300" dirty="0"/>
              <a:t> следующих критериев: </a:t>
            </a:r>
          </a:p>
          <a:p>
            <a:pPr marL="631825" indent="-269875" algn="just">
              <a:spcBef>
                <a:spcPts val="600"/>
              </a:spcBef>
              <a:buFont typeface="Wingdings" panose="05000000000000000000" pitchFamily="2" charset="2"/>
              <a:buChar char="Ø"/>
            </a:pPr>
            <a:r>
              <a:rPr lang="ru-RU" sz="1300" dirty="0"/>
              <a:t>Проект реализуется в высокотехнологичных отраслях (информационные технологии, биотехнологии, робототехника, станкостроение, фармацевтика) и (или) в отраслях экономики, в которых реализуются приоритетные направления развития науки, технологий и техники, а также критические технологии Российской Федерации, утвержденные Указом Президента Российской Федерации от 7 июля 2011 г. № 899; </a:t>
            </a:r>
          </a:p>
          <a:p>
            <a:pPr marL="631825" indent="-269875" algn="just">
              <a:spcBef>
                <a:spcPts val="600"/>
              </a:spcBef>
              <a:buFont typeface="Wingdings" panose="05000000000000000000" pitchFamily="2" charset="2"/>
              <a:buChar char="Ø"/>
            </a:pPr>
            <a:r>
              <a:rPr lang="ru-RU" sz="1300" dirty="0"/>
              <a:t>Проект 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рынке или </a:t>
            </a:r>
            <a:r>
              <a:rPr lang="ru-RU" sz="1300" dirty="0" err="1"/>
              <a:t>экспортно</a:t>
            </a:r>
            <a:r>
              <a:rPr lang="ru-RU" sz="1300" dirty="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a:t>Проект, реализуемый в приоритетной отрасли экономики, масштабируем*; ежегодный прирост выручки не менее 20% на протяжении последних трех лет или прогноз прироста выручки не менее 20% на протяжении не менее трех лет с момента завершения инвестиционной фазы проекта.</a:t>
            </a:r>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0,75%</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от 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гарантии</a:t>
            </a: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br>
              <a:rPr lang="ru-RU" sz="1400" kern="0" dirty="0">
                <a:solidFill>
                  <a:srgbClr val="1F497D">
                    <a:lumMod val="50000"/>
                  </a:srgbClr>
                </a:solidFill>
                <a:latin typeface="Arial Narrow" panose="020B0606020202030204" pitchFamily="34" charset="0"/>
                <a:cs typeface="+mn-cs"/>
              </a:rPr>
            </a:br>
            <a:r>
              <a:rPr lang="ru-RU" sz="1400" kern="0" dirty="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a:solidFill>
                  <a:srgbClr val="1F4E79"/>
                </a:solidFill>
                <a:latin typeface="Arial Narrow" panose="020B0606020202030204" pitchFamily="34" charset="0"/>
              </a:rPr>
              <a:t>Подробное описание условий на официальном сайте Корпорации МСП</a:t>
            </a: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a:t>Требования к проектам</a:t>
            </a:r>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a:t>Наличие документов, подтверждающих предпосылки финансовой модели (в том числе независимая маркетинговая и технологическая экспертизы);</a:t>
            </a:r>
          </a:p>
          <a:p>
            <a:pPr marL="285750" indent="-285750" algn="just">
              <a:spcBef>
                <a:spcPts val="600"/>
              </a:spcBef>
              <a:buFont typeface="+mj-lt"/>
              <a:buAutoNum type="arabicPeriod"/>
            </a:pPr>
            <a:r>
              <a:rPr lang="ru-RU" sz="1400" dirty="0"/>
              <a:t>Наличие проектной команды;</a:t>
            </a:r>
          </a:p>
          <a:p>
            <a:pPr marL="285750" indent="-285750" algn="just">
              <a:spcBef>
                <a:spcPts val="600"/>
              </a:spcBef>
              <a:buFont typeface="+mj-lt"/>
              <a:buAutoNum type="arabicPeriod"/>
            </a:pPr>
            <a:r>
              <a:rPr lang="ru-RU" sz="1400" dirty="0"/>
              <a:t>Доля собственного участия не менее 15% бюджета проекта;</a:t>
            </a:r>
          </a:p>
          <a:p>
            <a:pPr marL="285750" indent="-285750" algn="just">
              <a:spcBef>
                <a:spcPts val="600"/>
              </a:spcBef>
              <a:buFont typeface="+mj-lt"/>
              <a:buAutoNum type="arabicPeriod"/>
            </a:pPr>
            <a:r>
              <a:rPr lang="ru-RU" sz="1400" dirty="0"/>
              <a:t>Погашение кредитов осуществляется за счет денежного потока от реализации проекта. </a:t>
            </a:r>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a:t>*масштабируемость – возможность увеличения объемов бизнеса за счет его территориального расширения и (или) пропорционально вложенным ресурсам</a:t>
            </a:r>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отрасли экономики</a:t>
            </a:r>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Сельское 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Обрабатывающее производство</a:t>
              </a:r>
              <a:r>
                <a:rPr lang="ru-RU" sz="1600" dirty="0">
                  <a:solidFill>
                    <a:srgbClr val="1F4E79"/>
                  </a:solidFill>
                </a:rPr>
                <a:t>,</a:t>
              </a:r>
              <a:r>
                <a:rPr lang="ru-RU" sz="1600" dirty="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dirty="0"/>
            </a:p>
            <a:p>
              <a:pPr marL="95250" lvl="1" algn="just" defTabSz="957263">
                <a:spcBef>
                  <a:spcPts val="0"/>
                </a:spcBef>
              </a:pPr>
              <a:r>
                <a:rPr lang="ru-RU" sz="1600" dirty="0"/>
                <a:t>Производство 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Строительство</a:t>
              </a:r>
              <a:r>
                <a:rPr lang="ru-RU" sz="1600" dirty="0">
                  <a:solidFill>
                    <a:srgbClr val="1F4E79"/>
                  </a:solidFill>
                </a:rPr>
                <a:t>,</a:t>
              </a:r>
              <a:r>
                <a:rPr lang="ru-RU" sz="1600" dirty="0"/>
                <a:t> в том числе в рамках развития внутреннего туризма</a:t>
              </a: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Транспорт и связь</a:t>
              </a: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Туристская деятельность </a:t>
              </a:r>
              <a:r>
                <a:rPr lang="ru-RU" sz="1600" dirty="0"/>
                <a:t>и деятельность в области туристской индустрии в целях развития внутреннего туризма</a:t>
              </a: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Здравоохранение</a:t>
              </a:r>
              <a:endParaRPr lang="ru-RU" sz="1600" dirty="0">
                <a:solidFill>
                  <a:srgbClr val="1F4E79"/>
                </a:solidFill>
              </a:endParaRPr>
            </a:p>
            <a:p>
              <a:pPr marL="95250" lvl="1" algn="just" defTabSz="957263">
                <a:spcBef>
                  <a:spcPts val="0"/>
                </a:spcBef>
              </a:pPr>
              <a:endParaRPr lang="ru-RU" sz="1600" b="1" dirty="0">
                <a:solidFill>
                  <a:srgbClr val="1F4E79"/>
                </a:solidFill>
              </a:endParaRPr>
            </a:p>
            <a:p>
              <a:pPr marL="95250" lvl="1" algn="just" defTabSz="957263">
                <a:spcBef>
                  <a:spcPts val="0"/>
                </a:spcBef>
              </a:pPr>
              <a:r>
                <a:rPr lang="ru-RU" sz="1600" b="1" dirty="0">
                  <a:solidFill>
                    <a:srgbClr val="1F4E79"/>
                  </a:solidFill>
                </a:rPr>
                <a:t>Сбор,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 Программа стимулирования кредитования </a:t>
            </a:r>
            <a:br>
              <a:rPr lang="ru-RU" dirty="0"/>
            </a:br>
            <a:r>
              <a:rPr lang="ru-RU" dirty="0"/>
              <a:t>субъектов малого и среднего предпринимательства</a:t>
            </a:r>
            <a:br>
              <a:rPr lang="ru-RU" dirty="0"/>
            </a:br>
            <a:br>
              <a:rPr lang="ru-RU" dirty="0"/>
            </a:br>
            <a:r>
              <a:rPr lang="ru-RU" b="0" dirty="0"/>
              <a:t>«ПРОГРАММА СТИМУЛИРОВАНИЯ КРЕДИТОВАНИЯ»</a:t>
            </a:r>
          </a:p>
        </p:txBody>
      </p:sp>
    </p:spTree>
    <p:extLst>
      <p:ext uri="{BB962C8B-B14F-4D97-AF65-F5344CB8AC3E}">
        <p14:creationId xmlns:p14="http://schemas.microsoft.com/office/powerpoint/2010/main" val="324682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стимулирования кредитования </a:t>
            </a:r>
            <a:br>
              <a:rPr lang="ru-RU" dirty="0"/>
            </a:br>
            <a:r>
              <a:rPr lang="ru-RU" dirty="0"/>
              <a:t>и уполномоченные банки</a:t>
            </a:r>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a:ln>
                  <a:noFill/>
                </a:ln>
                <a:solidFill>
                  <a:prstClr val="black"/>
                </a:solidFill>
                <a:effectLst/>
                <a:uLnTx/>
                <a:uFillTx/>
                <a:latin typeface="+mj-lt"/>
                <a:ea typeface="+mn-ea"/>
                <a:cs typeface="+mn-cs"/>
              </a:rPr>
              <a:t>10,6% </a:t>
            </a:r>
            <a:r>
              <a:rPr kumimoji="0" lang="ru-RU" sz="1600" b="0" i="0" u="none" strike="noStrike" kern="1200" cap="none" spc="0" normalizeH="0" baseline="0" noProof="0" dirty="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a:ln>
                  <a:noFill/>
                </a:ln>
                <a:solidFill>
                  <a:prstClr val="black"/>
                </a:solidFill>
                <a:effectLst/>
                <a:uLnTx/>
                <a:uFillTx/>
                <a:latin typeface="+mj-lt"/>
                <a:ea typeface="+mn-ea"/>
                <a:cs typeface="+mn-cs"/>
              </a:rPr>
              <a:t>9,6%</a:t>
            </a:r>
            <a:r>
              <a:rPr kumimoji="0" lang="ru-RU" sz="1600" b="0" i="0" u="none" strike="noStrike" kern="1200" cap="none" spc="0" normalizeH="0" baseline="0" noProof="0" dirty="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a:ln>
                  <a:noFill/>
                </a:ln>
                <a:solidFill>
                  <a:prstClr val="black"/>
                </a:solidFill>
                <a:effectLst/>
                <a:uLnTx/>
                <a:uFillTx/>
                <a:latin typeface="+mj-lt"/>
                <a:ea typeface="+mn-ea"/>
                <a:cs typeface="+mn-cs"/>
              </a:rPr>
              <a:t>т.ч</a:t>
            </a:r>
            <a:r>
              <a:rPr kumimoji="0" lang="ru-RU" sz="1600" b="0" i="0" u="none" strike="noStrike" kern="1200" cap="none" spc="0" normalizeH="0" baseline="0" noProof="0" dirty="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latin typeface="+mj-lt"/>
                <a:cs typeface="+mn-cs"/>
              </a:rPr>
              <a:t>Деятельность в области 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latin typeface="+mj-lt"/>
                <a:cs typeface="+mn-cs"/>
              </a:rPr>
              <a:t>Деятельность по складированию и хранению</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Размер кредита: от</a:t>
            </a:r>
            <a:r>
              <a:rPr kumimoji="0" lang="ru-RU" sz="1600" b="1" i="0" u="none" strike="noStrike" kern="1200" cap="none" spc="0" normalizeH="0" baseline="0" noProof="0" dirty="0">
                <a:ln>
                  <a:noFill/>
                </a:ln>
                <a:solidFill>
                  <a:prstClr val="black"/>
                </a:solidFill>
                <a:effectLst/>
                <a:uLnTx/>
                <a:uFillTx/>
                <a:latin typeface="+mj-lt"/>
                <a:ea typeface="+mn-ea"/>
                <a:cs typeface="+mn-cs"/>
              </a:rPr>
              <a:t> </a:t>
            </a:r>
            <a:r>
              <a:rPr lang="ru-RU" sz="1600" b="1" dirty="0">
                <a:solidFill>
                  <a:prstClr val="black"/>
                </a:solidFill>
                <a:latin typeface="+mj-lt"/>
                <a:cs typeface="+mn-cs"/>
              </a:rPr>
              <a:t>3</a:t>
            </a:r>
            <a:r>
              <a:rPr kumimoji="0" lang="ru-RU" sz="1600" b="1" i="0" u="none" strike="noStrike" kern="1200" cap="none" spc="0" normalizeH="0" baseline="0" noProof="0" dirty="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a:ln>
                  <a:noFill/>
                </a:ln>
                <a:solidFill>
                  <a:prstClr val="black"/>
                </a:solidFill>
                <a:effectLst/>
                <a:uLnTx/>
                <a:uFillTx/>
                <a:latin typeface="+mj-lt"/>
                <a:ea typeface="+mn-ea"/>
                <a:cs typeface="+mn-cs"/>
              </a:rPr>
              <a:t>до </a:t>
            </a:r>
            <a:r>
              <a:rPr kumimoji="0" lang="ru-RU" sz="1600" b="1" i="0" u="none" strike="noStrike" kern="1200" cap="none" spc="0" normalizeH="0" baseline="0" noProof="0" dirty="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a:ln>
                  <a:noFill/>
                </a:ln>
                <a:solidFill>
                  <a:prstClr val="black"/>
                </a:solidFill>
                <a:effectLst/>
                <a:uLnTx/>
                <a:uFillTx/>
                <a:latin typeface="+mj-lt"/>
                <a:ea typeface="+mn-ea"/>
                <a:cs typeface="+mn-cs"/>
              </a:rPr>
              <a:t>)</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Программы стимулирования кредитования</a:t>
            </a:r>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a:t>с 47 уполномоченными банками</a:t>
            </a: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16</a:t>
            </a:r>
          </a:p>
        </p:txBody>
      </p:sp>
    </p:spTree>
    <p:extLst>
      <p:ext uri="{BB962C8B-B14F-4D97-AF65-F5344CB8AC3E}">
        <p14:creationId xmlns:p14="http://schemas.microsoft.com/office/powerpoint/2010/main" val="273318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a:t>Программа стимулирования кредитования. </a:t>
            </a:r>
            <a:br>
              <a:rPr lang="ru-RU" dirty="0"/>
            </a:br>
            <a:r>
              <a:rPr lang="ru-RU" dirty="0"/>
              <a:t>Требования к проектам и заемщикам – субъектам МСП</a:t>
            </a:r>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val="20000"/>
                    </a:ext>
                  </a:extLst>
                </a:gridCol>
                <a:gridCol w="10019502">
                  <a:extLst>
                    <a:ext uri="{9D8B030D-6E8A-4147-A177-3AD203B41FA5}">
                      <a16:colId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panose="020B0604020202020204" pitchFamily="34" charset="0"/>
                          <a:cs typeface="Arial" panose="020B0604020202020204" pitchFamily="34" charset="0"/>
                        </a:rPr>
                        <a:t>Целевое использование кредитов</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a:latin typeface="Arial" panose="020B0604020202020204" pitchFamily="34" charset="0"/>
                          <a:cs typeface="Arial" panose="020B0604020202020204" pitchFamily="34" charset="0"/>
                        </a:rPr>
                        <a:t> значимых банков и их дочерних банков).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a:solidFill>
                            <a:schemeClr val="dk1"/>
                          </a:solidFill>
                          <a:latin typeface="Arial" panose="020B0604020202020204" pitchFamily="34" charset="0"/>
                          <a:ea typeface="+mn-ea"/>
                          <a:cs typeface="Arial" panose="020B0604020202020204" pitchFamily="34" charset="0"/>
                        </a:rPr>
                      </a:br>
                      <a:r>
                        <a:rPr lang="ru-RU" sz="1200" i="0" kern="1200" dirty="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a:solidFill>
                            <a:schemeClr val="dk1"/>
                          </a:solidFill>
                          <a:latin typeface="Arial" panose="020B0604020202020204" pitchFamily="34" charset="0"/>
                          <a:ea typeface="+mn-ea"/>
                          <a:cs typeface="Arial" panose="020B0604020202020204" pitchFamily="34" charset="0"/>
                        </a:rPr>
                        <a:t>Не более  80% </a:t>
                      </a:r>
                      <a:r>
                        <a:rPr lang="ru-RU" sz="1200" b="0" kern="1200" dirty="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к инвестиционным проектам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17</a:t>
            </a:r>
          </a:p>
        </p:txBody>
      </p:sp>
    </p:spTree>
    <p:extLst>
      <p:ext uri="{BB962C8B-B14F-4D97-AF65-F5344CB8AC3E}">
        <p14:creationId xmlns:p14="http://schemas.microsoft.com/office/powerpoint/2010/main" val="418551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br>
              <a:rPr lang="ru-RU" dirty="0"/>
            </a:br>
            <a:r>
              <a:rPr lang="ru-RU" dirty="0"/>
              <a:t>кредитов Банка России</a:t>
            </a:r>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Банк России</a:t>
              </a:r>
              <a:r>
                <a:rPr kumimoji="0" lang="ru-RU" sz="1100" b="0" i="0" u="none" strike="noStrike" kern="0" cap="none" spc="0" normalizeH="0" baseline="0" noProof="0" dirty="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 </a:t>
              </a:r>
              <a:r>
                <a:rPr kumimoji="0" lang="ru-RU" sz="1100" b="0" i="0" u="none" strike="noStrike" kern="0" cap="none" spc="0" normalizeH="0" baseline="0" noProof="0" dirty="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Корпорация</a:t>
              </a:r>
              <a:r>
                <a:rPr kumimoji="0" lang="ru-RU" sz="1100" b="0" i="0" u="none" strike="noStrike" kern="0" cap="none" spc="0" normalizeH="0" baseline="0" noProof="0" dirty="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Конечный заемщик</a:t>
              </a: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18</a:t>
            </a:r>
          </a:p>
        </p:txBody>
      </p:sp>
    </p:spTree>
    <p:extLst>
      <p:ext uri="{BB962C8B-B14F-4D97-AF65-F5344CB8AC3E}">
        <p14:creationId xmlns:p14="http://schemas.microsoft.com/office/powerpoint/2010/main" val="287158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a:t>Особенности получения кредитов Банка России </a:t>
            </a:r>
            <a:br>
              <a:rPr lang="ru-RU" dirty="0"/>
            </a:br>
            <a:r>
              <a:rPr lang="ru-RU" dirty="0"/>
              <a:t>при кредитовании лизинговых компаний</a:t>
            </a:r>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Корпорация</a:t>
              </a:r>
              <a:r>
                <a:rPr kumimoji="0" lang="ru-RU" sz="1100" b="0" i="0" u="none" strike="noStrike" kern="0" cap="none" spc="0" normalizeH="0" baseline="0" noProof="0" dirty="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Банк России</a:t>
              </a:r>
              <a:r>
                <a:rPr kumimoji="0" lang="ru-RU" sz="1100" b="0" i="0" u="none" strike="noStrike" kern="0" cap="none" spc="0" normalizeH="0" baseline="0" noProof="0" dirty="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 </a:t>
              </a:r>
              <a:r>
                <a:rPr kumimoji="0" lang="ru-RU" sz="1100" b="0" i="0" u="none" strike="noStrike" kern="0" cap="none" spc="0" normalizeH="0" baseline="0" noProof="0" dirty="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Корпорация</a:t>
              </a:r>
              <a:r>
                <a:rPr kumimoji="0" lang="ru-RU" sz="1100" b="0" i="0" u="none" strike="noStrike" kern="0" cap="none" spc="0" normalizeH="0" baseline="0" noProof="0" dirty="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Лизинговая компания</a:t>
            </a: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Субъект МСП - лизингополучатель</a:t>
              </a: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a:solidFill>
                  <a:prstClr val="black"/>
                </a:solidFill>
              </a:rPr>
              <a:t>Лизинговая компания </a:t>
            </a:r>
            <a:r>
              <a:rPr kumimoji="0" lang="ru-RU" sz="1100" b="0" i="0" u="none" strike="noStrike" kern="0" cap="none" spc="0" normalizeH="0" baseline="0" noProof="0" dirty="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a:ln>
                  <a:noFill/>
                </a:ln>
                <a:solidFill>
                  <a:prstClr val="black"/>
                </a:solidFill>
                <a:effectLst/>
                <a:uLnTx/>
                <a:uFillTx/>
              </a:rPr>
              <a:t> </a:t>
            </a:r>
            <a:r>
              <a:rPr lang="ru-RU" sz="1100" kern="0" dirty="0">
                <a:solidFill>
                  <a:prstClr val="black"/>
                </a:solidFill>
              </a:rPr>
              <a:t>финансовой аренды </a:t>
            </a:r>
            <a:r>
              <a:rPr kumimoji="0" lang="ru-RU" sz="1100" b="0" i="0" u="none" strike="noStrike" kern="0" cap="none" spc="0" normalizeH="0" noProof="0" dirty="0">
                <a:ln>
                  <a:noFill/>
                </a:ln>
                <a:solidFill>
                  <a:prstClr val="black"/>
                </a:solidFill>
                <a:effectLst/>
                <a:uLnTx/>
                <a:uFillTx/>
              </a:rPr>
              <a:t>субъектам МСП </a:t>
            </a:r>
            <a:r>
              <a:rPr kumimoji="0" lang="ru-RU" sz="1100" b="0" i="0" u="none" strike="noStrike" kern="0" cap="none" spc="0" normalizeH="0" baseline="0" noProof="0" dirty="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19</a:t>
            </a:r>
          </a:p>
        </p:txBody>
      </p:sp>
    </p:spTree>
    <p:extLst>
      <p:ext uri="{BB962C8B-B14F-4D97-AF65-F5344CB8AC3E}">
        <p14:creationId xmlns:p14="http://schemas.microsoft.com/office/powerpoint/2010/main" val="98599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a:t>О Корпорации</a:t>
            </a:r>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№209-ФЗ «О развитии малого и среднего предпринимательства в Российской Федерации»</a:t>
              </a:r>
            </a:p>
            <a:p>
              <a:pPr defTabSz="957263">
                <a:lnSpc>
                  <a:spcPct val="106000"/>
                </a:lnSpc>
                <a:spcBef>
                  <a:spcPts val="2400"/>
                </a:spcBef>
              </a:pPr>
              <a:r>
                <a:rPr lang="ru-RU" sz="1600" dirty="0">
                  <a:latin typeface="+mj-lt"/>
                  <a:cs typeface="+mn-cs"/>
                </a:rPr>
                <a:t>Акционерами Корпорации являются Российская Федерация (в лице Федерального агентства по управлению государственным имуществом) и </a:t>
              </a:r>
              <a:r>
                <a:rPr lang="ru-RU" sz="1600" dirty="0"/>
                <a:t>государственная корпорация «Банк развития и внешнеэкономической деятельности (Внешэкономбанк)»</a:t>
              </a:r>
              <a:endParaRPr lang="ru-RU" sz="1600" dirty="0">
                <a:latin typeface="+mj-lt"/>
                <a:cs typeface="+mn-cs"/>
              </a:endParaRPr>
            </a:p>
            <a:p>
              <a:pPr defTabSz="957263">
                <a:lnSpc>
                  <a:spcPct val="106000"/>
                </a:lnSpc>
                <a:spcBef>
                  <a:spcPts val="2400"/>
                </a:spcBef>
              </a:pPr>
              <a:r>
                <a:rPr lang="ru-RU" sz="1600" dirty="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a:solidFill>
                    <a:schemeClr val="bg1"/>
                  </a:solidFill>
                  <a:latin typeface="+mj-lt"/>
                  <a:cs typeface="+mn-cs"/>
                </a:rPr>
                <a:t>Ключевые факты</a:t>
              </a: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a:latin typeface="+mj-lt"/>
                  <a:cs typeface="+mn-cs"/>
                </a:rPr>
                <a:t>Корпорация – институт развития в сфере малого и среднего предпринимательства</a:t>
              </a: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a:solidFill>
                    <a:schemeClr val="bg1"/>
                  </a:solidFill>
                  <a:latin typeface="+mj-lt"/>
                  <a:cs typeface="+mn-cs"/>
                </a:rPr>
                <a:t>Миссия</a:t>
              </a: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2</a:t>
            </a:r>
          </a:p>
        </p:txBody>
      </p:sp>
    </p:spTree>
    <p:extLst>
      <p:ext uri="{BB962C8B-B14F-4D97-AF65-F5344CB8AC3E}">
        <p14:creationId xmlns:p14="http://schemas.microsoft.com/office/powerpoint/2010/main" val="372039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Банк России</a:t>
              </a:r>
              <a:r>
                <a:rPr kumimoji="0" lang="ru-RU" sz="1100" b="0" i="0" u="none" strike="noStrike" kern="0" cap="none" spc="0" normalizeH="0" baseline="0" noProof="0" dirty="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Корпорация</a:t>
              </a:r>
              <a:r>
                <a:rPr kumimoji="0" lang="ru-RU" sz="1100" b="0" i="0" u="none" strike="noStrike" kern="0" cap="none" spc="0" normalizeH="0" baseline="0" noProof="0" dirty="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Конечный заемщик – Управляющая компания </a:t>
            </a: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a:solidFill>
                  <a:schemeClr val="bg1"/>
                </a:solidFill>
              </a:rPr>
              <a:t>Субъект Российской Федерации</a:t>
            </a: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a:solidFill>
                  <a:prstClr val="black"/>
                </a:solidFill>
              </a:rPr>
              <a:t>Конечный заемщик, </a:t>
            </a:r>
            <a:r>
              <a:rPr lang="ru-RU" sz="1100" kern="0" dirty="0">
                <a:solidFill>
                  <a:prstClr val="black"/>
                </a:solidFill>
              </a:rPr>
              <a:t>компания, осуществляющая  управление объектами инфраструктуры поддержки субъектов 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предоставляет кредит </a:t>
            </a:r>
            <a:r>
              <a:rPr lang="ru-RU" sz="1100" kern="0" dirty="0">
                <a:solidFill>
                  <a:prstClr val="black"/>
                </a:solidFill>
              </a:rPr>
              <a:t>организации, управляющей объектами инфраструктуры поддержки субъектов МСП</a:t>
            </a:r>
            <a:r>
              <a:rPr kumimoji="0" lang="ru-RU" sz="1100" b="0" i="0" u="none" strike="noStrike" kern="0" cap="none" spc="0" normalizeH="0" baseline="0" noProof="0" dirty="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Уполномоченный Банк</a:t>
            </a:r>
            <a:r>
              <a:rPr kumimoji="0" lang="ru-RU" sz="1100" b="0" i="0" u="none" strike="noStrike" kern="0" cap="none" spc="0" normalizeH="0" baseline="0" noProof="0" dirty="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МСП, осуществляют мониторинг конечного заемщика в соответствии с Регламентом</a:t>
            </a:r>
            <a:endParaRPr kumimoji="0" lang="ru-RU" sz="1100" b="0" i="0" u="none" strike="noStrike" kern="0" cap="none" spc="0" normalizeH="0" baseline="0" noProof="0" dirty="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Субъект МСП - арендатор</a:t>
              </a: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a:solidFill>
                  <a:srgbClr val="000000"/>
                </a:solidFill>
                <a:latin typeface="Arial Narrow" panose="020B0606020202030204" pitchFamily="34" charset="0"/>
              </a:rPr>
              <a:t>строительство (реконструкция)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реализуемый конечным заемщиком – организацией, управляющей объектами инфраструктуры поддержки МСП.</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rPr>
              <a:t>Субъект Российской Федерации</a:t>
            </a:r>
            <a:r>
              <a:rPr lang="ru-RU" sz="1100" kern="0" dirty="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a:solidFill>
                  <a:schemeClr val="dk1"/>
                </a:solidFill>
              </a:rPr>
              <a:t>Конечный заемщик </a:t>
            </a:r>
            <a:r>
              <a:rPr lang="ru-RU" sz="1100" dirty="0">
                <a:solidFill>
                  <a:schemeClr val="dk1"/>
                </a:solidFill>
              </a:rPr>
              <a:t>– подтверждает 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 стимулирования</a:t>
            </a: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a:t>Особенности получения кредитов Банка России </a:t>
            </a:r>
            <a:br>
              <a:rPr lang="ru-RU" dirty="0"/>
            </a:br>
            <a:r>
              <a:rPr lang="ru-RU" dirty="0"/>
              <a:t>при кредитовании организаций, управляющих объектами инфраструктуры поддержки субъектов МСП</a:t>
            </a:r>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20</a:t>
            </a:r>
          </a:p>
        </p:txBody>
      </p:sp>
    </p:spTree>
    <p:extLst>
      <p:ext uri="{BB962C8B-B14F-4D97-AF65-F5344CB8AC3E}">
        <p14:creationId xmlns:p14="http://schemas.microsoft.com/office/powerpoint/2010/main" val="219111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a:t>Требования к проектам, участникам и заемщикам при 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Narrow" panose="020B0606020202030204" pitchFamily="34" charset="0"/>
                          <a:cs typeface="Arial" panose="020B0604020202020204" pitchFamily="34" charset="0"/>
                        </a:rPr>
                        <a:t>Целевое использование кредитов</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Narrow" panose="020B0606020202030204" pitchFamily="34" charset="0"/>
                          <a:cs typeface="Arial" panose="020B0604020202020204" pitchFamily="34" charset="0"/>
                        </a:rPr>
                        <a:t>Требования </a:t>
                      </a:r>
                      <a:endParaRPr lang="en-US" sz="1200" b="1" dirty="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a:solidFill>
                            <a:schemeClr val="dk1"/>
                          </a:solidFill>
                          <a:latin typeface="Arial Narrow" panose="020B0606020202030204" pitchFamily="34" charset="0"/>
                          <a:ea typeface="+mn-ea"/>
                          <a:cs typeface="Arial" panose="020B0604020202020204" pitchFamily="34" charset="0"/>
                        </a:rPr>
                        <a:t>Н</a:t>
                      </a:r>
                      <a:r>
                        <a:rPr lang="ru-RU" sz="1200" b="0" kern="1200" dirty="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a:solidFill>
                            <a:schemeClr val="dk1"/>
                          </a:solidFill>
                          <a:latin typeface="Arial Narrow" panose="020B0606020202030204" pitchFamily="34" charset="0"/>
                          <a:ea typeface="+mn-ea"/>
                          <a:cs typeface="Arial" panose="020B0604020202020204" pitchFamily="34" charset="0"/>
                        </a:rPr>
                        <a:t>.</a:t>
                      </a:r>
                      <a:r>
                        <a:rPr lang="ru-RU" sz="1200" b="0" kern="1200" dirty="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Arial Narrow" panose="020B0606020202030204" pitchFamily="34" charset="0"/>
                          <a:ea typeface="+mn-ea"/>
                          <a:cs typeface="Arial" panose="020B0604020202020204" pitchFamily="34" charset="0"/>
                        </a:rPr>
                        <a:t>к субъекту Российской Федерации</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a:latin typeface="Arial Narrow" panose="020B0606020202030204" pitchFamily="34" charset="0"/>
              </a:rPr>
              <a:t>21</a:t>
            </a:r>
          </a:p>
        </p:txBody>
      </p:sp>
    </p:spTree>
    <p:extLst>
      <p:ext uri="{BB962C8B-B14F-4D97-AF65-F5344CB8AC3E}">
        <p14:creationId xmlns:p14="http://schemas.microsoft.com/office/powerpoint/2010/main" val="114449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банк</a:t>
            </a:r>
            <a:r>
              <a:rPr lang="ru-RU" sz="1400" kern="0" dirty="0">
                <a:solidFill>
                  <a:prstClr val="black"/>
                </a:solidFill>
              </a:rPr>
              <a:t> обращается 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a:solidFill>
                  <a:prstClr val="black"/>
                </a:solidFill>
              </a:rPr>
              <a:t>после выдачи кредита уполномоченным банком выдает поручительство за уполномоченный банк перед Банком России</a:t>
            </a:r>
            <a:endParaRPr kumimoji="0" lang="ru-RU" sz="1400" b="0" i="0" u="none" strike="noStrike" kern="0" cap="none" spc="0" normalizeH="0" baseline="0" noProof="0" dirty="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МФО </a:t>
            </a:r>
            <a:r>
              <a:rPr lang="ru-RU" sz="1400" kern="0" dirty="0">
                <a:solidFill>
                  <a:prstClr val="black"/>
                </a:solidFill>
              </a:rPr>
              <a:t>предоставляет субъектам МСП микрофинансирование в виде </a:t>
            </a:r>
            <a:r>
              <a:rPr lang="ru-RU" sz="1400" kern="0" dirty="0" err="1">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МФО для выдачи </a:t>
            </a:r>
            <a:r>
              <a:rPr lang="ru-RU" sz="1400" kern="0" dirty="0" err="1">
                <a:solidFill>
                  <a:prstClr val="black"/>
                </a:solidFill>
              </a:rPr>
              <a:t>микрозаймов</a:t>
            </a:r>
            <a:r>
              <a:rPr lang="ru-RU" sz="1400" kern="0" dirty="0">
                <a:solidFill>
                  <a:prstClr val="black"/>
                </a:solidFill>
              </a:rPr>
              <a:t> субъектам МСП</a:t>
            </a:r>
            <a:endParaRPr kumimoji="0" lang="ru-RU" sz="1400" b="0" i="0" u="none" strike="noStrike" kern="0" cap="none" spc="0" normalizeH="0" baseline="0" noProof="0" dirty="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a:solidFill>
                    <a:schemeClr val="bg1"/>
                  </a:solidFill>
                </a:rPr>
                <a:t>Субъект МСП - арендатор</a:t>
              </a: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a:solidFill>
                  <a:srgbClr val="000000"/>
                </a:solidFill>
                <a:latin typeface="Arial Narrow" panose="020B0606020202030204" pitchFamily="34" charset="0"/>
              </a:rPr>
              <a:t>Цель кредита – </a:t>
            </a:r>
            <a:r>
              <a:rPr lang="ru-RU" sz="1400" dirty="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субъектам МСП с применением процентной ставки по </a:t>
            </a:r>
            <a:r>
              <a:rPr lang="ru-RU" sz="1400" dirty="0" err="1">
                <a:solidFill>
                  <a:srgbClr val="000000"/>
                </a:solidFill>
                <a:latin typeface="Arial Narrow" panose="020B0606020202030204" pitchFamily="34" charset="0"/>
              </a:rPr>
              <a:t>микрозаймам</a:t>
            </a:r>
            <a:r>
              <a:rPr lang="ru-RU" sz="1400" dirty="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a:solidFill>
                  <a:srgbClr val="000000"/>
                </a:solidFill>
                <a:latin typeface="Arial Narrow" panose="020B0606020202030204" pitchFamily="34" charset="0"/>
              </a:rPr>
              <a:t>максимальная ставка по </a:t>
            </a:r>
            <a:r>
              <a:rPr lang="ru-RU" sz="1600" b="1" dirty="0" err="1">
                <a:solidFill>
                  <a:srgbClr val="000000"/>
                </a:solidFill>
                <a:latin typeface="Arial Narrow" panose="020B0606020202030204" pitchFamily="34" charset="0"/>
              </a:rPr>
              <a:t>микрозаймам</a:t>
            </a:r>
            <a:r>
              <a:rPr lang="ru-RU" sz="1600" b="1" dirty="0">
                <a:solidFill>
                  <a:srgbClr val="000000"/>
                </a:solidFill>
                <a:latin typeface="Arial Narrow" panose="020B0606020202030204" pitchFamily="34" charset="0"/>
              </a:rPr>
              <a:t> составит </a:t>
            </a:r>
            <a:r>
              <a:rPr lang="ru-RU" sz="1800" b="1" dirty="0">
                <a:solidFill>
                  <a:srgbClr val="1F4E79"/>
                </a:solidFill>
                <a:latin typeface="Arial Narrow" panose="020B0606020202030204" pitchFamily="34" charset="0"/>
              </a:rPr>
              <a:t>14,4%</a:t>
            </a:r>
            <a:r>
              <a:rPr lang="ru-RU" sz="1600" b="1" dirty="0">
                <a:solidFill>
                  <a:srgbClr val="000000"/>
                </a:solidFill>
                <a:latin typeface="Arial Narrow" panose="020B0606020202030204" pitchFamily="34" charset="0"/>
              </a:rPr>
              <a:t> годовых</a:t>
            </a:r>
            <a:r>
              <a:rPr lang="ru-RU" sz="1400" dirty="0">
                <a:solidFill>
                  <a:srgbClr val="000000"/>
                </a:solidFill>
                <a:latin typeface="Arial Narrow" panose="020B0606020202030204" pitchFamily="34" charset="0"/>
              </a:rPr>
              <a:t>).</a:t>
            </a: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банк</a:t>
            </a:r>
            <a:r>
              <a:rPr lang="ru-RU" sz="1400" kern="0" dirty="0">
                <a:solidFill>
                  <a:prstClr val="black"/>
                </a:solidFill>
              </a:rPr>
              <a:t>, после анализа рисков по сделке, подтверждает готовность к финансированию и выдает кредит (открывает кредитную линию) МФО</a:t>
            </a:r>
            <a:endParaRPr kumimoji="0" lang="ru-RU" sz="1400" b="0" i="0" u="none" strike="noStrike" kern="0" cap="none" spc="0" normalizeH="0" baseline="0" noProof="0" dirty="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a:solidFill>
                  <a:schemeClr val="dk1"/>
                </a:solidFill>
              </a:rPr>
              <a:t>Микрофинансовая</a:t>
            </a:r>
            <a:r>
              <a:rPr lang="ru-RU" sz="1400" b="1" dirty="0">
                <a:solidFill>
                  <a:schemeClr val="dk1"/>
                </a:solidFill>
              </a:rPr>
              <a:t> организация (МФО) </a:t>
            </a:r>
            <a:r>
              <a:rPr lang="ru-RU" sz="1400" dirty="0">
                <a:solidFill>
                  <a:schemeClr val="dk1"/>
                </a:solidFill>
              </a:rPr>
              <a:t>обращается в уполномоченный банк за кредитом для финансирования 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a:t>Особенности получения кредитов Банка России </a:t>
            </a:r>
            <a:br>
              <a:rPr lang="ru-RU" dirty="0"/>
            </a:br>
            <a:r>
              <a:rPr lang="ru-RU" dirty="0"/>
              <a:t>при кредитовании </a:t>
            </a:r>
            <a:r>
              <a:rPr lang="ru-RU" dirty="0" err="1"/>
              <a:t>микрофинансовых</a:t>
            </a:r>
            <a:r>
              <a:rPr lang="ru-RU" dirty="0"/>
              <a:t> организаций предпринимательского финансирования</a:t>
            </a:r>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22</a:t>
            </a: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a:solidFill>
                  <a:schemeClr val="bg1"/>
                </a:solidFill>
              </a:rPr>
              <a:t>Микрофинансовая</a:t>
            </a:r>
            <a:r>
              <a:rPr lang="ru-RU" sz="1400" b="1" dirty="0">
                <a:solidFill>
                  <a:schemeClr val="bg1"/>
                </a:solidFill>
              </a:rPr>
              <a:t> организация предпринимательского финансирования</a:t>
            </a: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a:t>Требования, применяемые при кредитовании </a:t>
            </a:r>
            <a:br>
              <a:rPr lang="ru-RU" dirty="0"/>
            </a:br>
            <a:r>
              <a:rPr lang="ru-RU" dirty="0" err="1"/>
              <a:t>микрофинансовых</a:t>
            </a:r>
            <a:r>
              <a:rPr lang="ru-RU" dirty="0"/>
              <a:t> организаций </a:t>
            </a:r>
            <a:br>
              <a:rPr lang="ru-RU" dirty="0"/>
            </a:br>
            <a:r>
              <a:rPr lang="ru-RU" dirty="0"/>
              <a:t>предпринимательского финансирования</a:t>
            </a:r>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a:solidFill>
                            <a:schemeClr val="dk1"/>
                          </a:solidFill>
                          <a:latin typeface="Arial Narrow" panose="020B0606020202030204" pitchFamily="34" charset="0"/>
                          <a:ea typeface="+mn-ea"/>
                          <a:cs typeface="Arial" panose="020B0604020202020204" pitchFamily="34" charset="0"/>
                        </a:rPr>
                        <a:t>.</a:t>
                      </a:r>
                      <a:r>
                        <a:rPr lang="ru-RU" sz="1250" b="0" kern="1200" dirty="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a:t>3</a:t>
            </a:r>
            <a:r>
              <a:rPr lang="ru-RU" sz="1400" dirty="0"/>
              <a:t>. </a:t>
            </a:r>
            <a:r>
              <a:rPr lang="ru-RU" dirty="0">
                <a:effectLst/>
              </a:rPr>
              <a:t>Совместная программа субсидирования Минэкономразвития России и Корпорации МСП в соответствии с постановлением Правительства РФ от 30.12.2017 № 1706</a:t>
            </a:r>
          </a:p>
        </p:txBody>
      </p:sp>
    </p:spTree>
    <p:extLst>
      <p:ext uri="{BB962C8B-B14F-4D97-AF65-F5344CB8AC3E}">
        <p14:creationId xmlns:p14="http://schemas.microsoft.com/office/powerpoint/2010/main" val="47612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субсидирования</a:t>
            </a:r>
            <a:br>
              <a:rPr lang="ru-RU" dirty="0"/>
            </a:br>
            <a:r>
              <a:rPr lang="ru-RU" dirty="0"/>
              <a:t>и уполномоченные банки</a:t>
            </a:r>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Программы субсидирования</a:t>
            </a:r>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25</a:t>
            </a: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val="20000"/>
                    </a:ext>
                  </a:extLst>
                </a:gridCol>
                <a:gridCol w="3069765">
                  <a:extLst>
                    <a:ext uri="{9D8B030D-6E8A-4147-A177-3AD203B41FA5}">
                      <a16:colId xmlns:a16="http://schemas.microsoft.com/office/drawing/2014/main" val="20001"/>
                    </a:ext>
                  </a:extLst>
                </a:gridCol>
                <a:gridCol w="3069765">
                  <a:extLst>
                    <a:ext uri="{9D8B030D-6E8A-4147-A177-3AD203B41FA5}">
                      <a16:colId xmlns:a16="http://schemas.microsoft.com/office/drawing/2014/main" val="978325374"/>
                    </a:ext>
                  </a:extLst>
                </a:gridCol>
              </a:tblGrid>
              <a:tr h="373267">
                <a:tc>
                  <a:txBody>
                    <a:bodyPr/>
                    <a:lstStyle/>
                    <a:p>
                      <a:pPr algn="ctr"/>
                      <a:r>
                        <a:rPr lang="ru-RU" sz="1800" dirty="0"/>
                        <a:t>Системно значимые банки</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a:t>Региональные</a:t>
                      </a:r>
                      <a:r>
                        <a:rPr lang="ru-RU" sz="1800" baseline="0" dirty="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a:t>
                      </a:r>
                      <a:r>
                        <a:rPr lang="ru-RU" sz="1400" dirty="0" err="1"/>
                        <a:t>Россельхозбанк</a:t>
                      </a:r>
                      <a:r>
                        <a:rPr lang="ru-RU" sz="1400" dirty="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АКБ "</a:t>
                      </a:r>
                      <a:r>
                        <a:rPr lang="ru-RU" sz="1400" dirty="0" err="1"/>
                        <a:t>РосЕвроБанк</a:t>
                      </a:r>
                      <a:r>
                        <a:rPr lang="ru-RU" sz="1400" dirty="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«Банк </a:t>
                      </a:r>
                      <a:r>
                        <a:rPr lang="ru-RU" sz="1400" dirty="0" err="1"/>
                        <a:t>Интеза</a:t>
                      </a:r>
                      <a:r>
                        <a:rPr lang="ru-RU" sz="1400" dirty="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ПАО СКБ Приморья «</a:t>
                      </a:r>
                      <a:r>
                        <a:rPr lang="ru-RU" sz="1400" dirty="0" err="1"/>
                        <a:t>Примсоцбанк</a:t>
                      </a:r>
                      <a:r>
                        <a:rPr lang="ru-RU" sz="1400" dirty="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a:solidFill>
                  <a:srgbClr val="1F4E79"/>
                </a:solidFill>
              </a:rPr>
              <a:t>Субсидии на возмещение недополученных доходов 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6,5 % годовых.</a:t>
            </a:r>
          </a:p>
          <a:p>
            <a:pPr algn="just"/>
            <a:r>
              <a:rPr lang="ru-RU" sz="1800" dirty="0"/>
              <a:t> </a:t>
            </a:r>
          </a:p>
          <a:p>
            <a:pPr algn="just"/>
            <a:r>
              <a:rPr lang="ru-RU" sz="1800" dirty="0"/>
              <a:t>В 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a:t>инвестиционный кредит на реализацию проекта в приоритетных отраслях в размере от </a:t>
            </a:r>
            <a:br>
              <a:rPr lang="ru-RU" sz="1800" dirty="0"/>
            </a:br>
            <a:r>
              <a:rPr lang="ru-RU" sz="1800" b="1" dirty="0">
                <a:solidFill>
                  <a:srgbClr val="1F4E79"/>
                </a:solidFill>
              </a:rPr>
              <a:t>3 млн рублей до 1 млрд рублей </a:t>
            </a:r>
            <a:r>
              <a:rPr lang="ru-RU" sz="1800" dirty="0"/>
              <a:t>на срок до </a:t>
            </a:r>
            <a:r>
              <a:rPr lang="ru-RU" sz="1800" b="1" dirty="0">
                <a:solidFill>
                  <a:srgbClr val="1F4E79"/>
                </a:solidFill>
              </a:rPr>
              <a:t>10 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a:t>кредит на пополнение оборотных средств на реализацию проекта в приоритетных отраслях в размере </a:t>
            </a:r>
            <a:r>
              <a:rPr lang="ru-RU" sz="1800" b="1" dirty="0">
                <a:solidFill>
                  <a:srgbClr val="1F4E79"/>
                </a:solidFill>
              </a:rPr>
              <a:t>от 3 млн рублей до 100 млн рублей</a:t>
            </a:r>
            <a:r>
              <a:rPr lang="ru-RU" sz="1800" dirty="0">
                <a:solidFill>
                  <a:srgbClr val="1F4E79"/>
                </a:solidFill>
              </a:rPr>
              <a:t> </a:t>
            </a:r>
            <a:r>
              <a:rPr lang="ru-RU" sz="1800" dirty="0"/>
              <a:t>на срок до </a:t>
            </a:r>
            <a:r>
              <a:rPr lang="ru-RU" sz="1800" b="1" dirty="0">
                <a:solidFill>
                  <a:srgbClr val="1F4E79"/>
                </a:solidFill>
              </a:rPr>
              <a:t>3 лет</a:t>
            </a:r>
          </a:p>
          <a:p>
            <a:pPr algn="just"/>
            <a:endParaRPr lang="ru-RU" sz="1100" b="1" dirty="0"/>
          </a:p>
          <a:p>
            <a:pPr algn="just"/>
            <a:endParaRPr lang="ru-RU" sz="1100" b="1" dirty="0"/>
          </a:p>
          <a:p>
            <a:pPr algn="just"/>
            <a:r>
              <a:rPr lang="ru-RU" sz="1800" dirty="0"/>
              <a:t>Для участия в Программе субсидирования отобрано </a:t>
            </a:r>
            <a:r>
              <a:rPr lang="ru-RU" sz="1800" b="1" dirty="0">
                <a:solidFill>
                  <a:srgbClr val="1F4E79"/>
                </a:solidFill>
              </a:rPr>
              <a:t>15 уполномоченных банков</a:t>
            </a:r>
            <a:r>
              <a:rPr lang="ru-RU" sz="1800" dirty="0"/>
              <a:t>,  в том числе:</a:t>
            </a:r>
          </a:p>
          <a:p>
            <a:pPr algn="just"/>
            <a:endParaRPr lang="ru-RU" sz="1800" b="1" kern="0" dirty="0"/>
          </a:p>
          <a:p>
            <a:pPr algn="just"/>
            <a:r>
              <a:rPr lang="ru-RU" sz="1800" b="1" dirty="0"/>
              <a:t> </a:t>
            </a:r>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субсидирования , 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a:solidFill>
                  <a:prstClr val="black"/>
                </a:solidFill>
                <a:latin typeface="+mj-lt"/>
                <a:cs typeface="+mn-cs"/>
              </a:rPr>
              <a:t>монопрофильного</a:t>
            </a:r>
            <a:r>
              <a:rPr lang="ru-RU" sz="1500" dirty="0">
                <a:solidFill>
                  <a:prstClr val="black"/>
                </a:solidFill>
                <a:latin typeface="+mj-lt"/>
                <a:cs typeface="+mn-cs"/>
              </a:rPr>
              <a:t> муниципального образования, включенного в перечень </a:t>
            </a:r>
            <a:r>
              <a:rPr lang="ru-RU" sz="1500" dirty="0" err="1">
                <a:solidFill>
                  <a:prstClr val="black"/>
                </a:solidFill>
                <a:latin typeface="+mj-lt"/>
                <a:cs typeface="+mn-cs"/>
              </a:rPr>
              <a:t>монопрофильных</a:t>
            </a:r>
            <a:r>
              <a:rPr lang="ru-RU" sz="1500" dirty="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Программы субсидирования</a:t>
            </a:r>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26</a:t>
            </a:r>
          </a:p>
        </p:txBody>
      </p:sp>
    </p:spTree>
    <p:extLst>
      <p:ext uri="{BB962C8B-B14F-4D97-AF65-F5344CB8AC3E}">
        <p14:creationId xmlns:p14="http://schemas.microsoft.com/office/powerpoint/2010/main" val="363897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субсидирования , требования к заемщикам.</a:t>
            </a:r>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p>
          <a:p>
            <a:endParaRPr lang="ru-RU" sz="1800" dirty="0"/>
          </a:p>
          <a:p>
            <a:pPr marL="342900" indent="-342900" algn="just">
              <a:lnSpc>
                <a:spcPct val="120000"/>
              </a:lnSpc>
              <a:buFont typeface="Arial" panose="020B0604020202020204" pitchFamily="34" charset="0"/>
              <a:buChar char="•"/>
            </a:pPr>
            <a:r>
              <a:rPr lang="ru-RU" sz="1800" dirty="0"/>
              <a:t>являться 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a:t>осуществлять 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a:t>обладать 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a:t>в 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a:t>не 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a:t>не 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a:t>не 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Программы субсидирования</a:t>
            </a:r>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a:latin typeface="Arial Narrow" panose="020B0606020202030204" pitchFamily="34" charset="0"/>
              </a:rPr>
              <a:t>27</a:t>
            </a:r>
          </a:p>
        </p:txBody>
      </p:sp>
    </p:spTree>
    <p:extLst>
      <p:ext uri="{BB962C8B-B14F-4D97-AF65-F5344CB8AC3E}">
        <p14:creationId xmlns:p14="http://schemas.microsoft.com/office/powerpoint/2010/main" val="193837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a:t>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endParaRPr lang="ru-RU" b="0" dirty="0"/>
          </a:p>
        </p:txBody>
      </p:sp>
    </p:spTree>
    <p:extLst>
      <p:ext uri="{BB962C8B-B14F-4D97-AF65-F5344CB8AC3E}">
        <p14:creationId xmlns:p14="http://schemas.microsoft.com/office/powerpoint/2010/main" val="1252157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val="2985683231"/>
                    </a:ext>
                  </a:extLst>
                </a:gridCol>
                <a:gridCol w="4680507">
                  <a:extLst>
                    <a:ext uri="{9D8B030D-6E8A-4147-A177-3AD203B41FA5}">
                      <a16:colId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a:solidFill>
                            <a:schemeClr val="dk1"/>
                          </a:solidFill>
                          <a:effectLst/>
                          <a:latin typeface="Arial Narrow" panose="020B0606020202030204" pitchFamily="34" charset="0"/>
                          <a:ea typeface="Times New Roman" panose="02020603050405020304" pitchFamily="18" charset="0"/>
                          <a:cs typeface="+mn-cs"/>
                        </a:rPr>
                        <a:t>Процентная ставка </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a:solidFill>
                            <a:srgbClr val="000000"/>
                          </a:solidFill>
                          <a:effectLst/>
                          <a:latin typeface="Arial Narrow" panose="020B0606020202030204" pitchFamily="34" charset="0"/>
                        </a:rPr>
                        <a:t>6 % </a:t>
                      </a:r>
                      <a:r>
                        <a:rPr lang="ru-RU" sz="1600" b="0" i="0" u="none" strike="noStrike" dirty="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a:solidFill>
                            <a:srgbClr val="000000"/>
                          </a:solidFill>
                          <a:effectLst/>
                          <a:latin typeface="Arial Narrow" panose="020B0606020202030204" pitchFamily="34" charset="0"/>
                        </a:rPr>
                        <a:t>8 % </a:t>
                      </a:r>
                      <a:r>
                        <a:rPr lang="ru-RU" sz="1600" b="0" i="0" u="none" strike="noStrike" dirty="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a:solidFill>
                            <a:schemeClr val="dk1"/>
                          </a:solidFill>
                          <a:effectLst/>
                          <a:latin typeface="Arial Narrow" panose="020B0606020202030204" pitchFamily="34" charset="0"/>
                          <a:ea typeface="Times New Roman" panose="02020603050405020304" pitchFamily="18" charset="0"/>
                          <a:cs typeface="+mn-cs"/>
                        </a:rPr>
                        <a:t>Сумма финансирования</a:t>
                      </a: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рублей</a:t>
                      </a: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от стоимости предмета лизинга</a:t>
                      </a: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месяцев </a:t>
                      </a: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продукта</a:t>
            </a: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легковые, грузовые и пассажирские транспортные средства (транспортные средства, на которые выдаются ПТС или ПСМ)</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водные суда </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техника</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транспорта</a:t>
            </a: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a:solidFill>
                  <a:srgbClr val="F5750B"/>
                </a:solidFill>
                <a:latin typeface="Arial Narrow" panose="020B0606020202030204" pitchFamily="34" charset="0"/>
                <a:cs typeface="+mn-cs"/>
              </a:rPr>
              <a:t>Виды имущества вне рамок программы (финансирование не осуществляется)</a:t>
            </a: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предпринимательства </a:t>
            </a:r>
            <a:r>
              <a:rPr lang="ru-RU" sz="1600" dirty="0">
                <a:solidFill>
                  <a:prstClr val="black"/>
                </a:solidFill>
                <a:latin typeface="Arial Narrow" panose="020B0606020202030204" pitchFamily="34" charset="0"/>
                <a:cs typeface="+mn-cs"/>
              </a:rPr>
              <a:t>(ИМП)</a:t>
            </a:r>
            <a:r>
              <a:rPr lang="en-US" sz="1600" dirty="0">
                <a:solidFill>
                  <a:prstClr val="black"/>
                </a:solidFill>
                <a:latin typeface="Arial Narrow" panose="020B0606020202030204" pitchFamily="34" charset="0"/>
                <a:cs typeface="+mn-cs"/>
              </a:rPr>
              <a:t>*</a:t>
            </a:r>
            <a:r>
              <a:rPr lang="ru-RU" sz="1600" dirty="0">
                <a:solidFill>
                  <a:prstClr val="black"/>
                </a:solidFill>
                <a:latin typeface="Arial Narrow" panose="020B0606020202030204" pitchFamily="34" charset="0"/>
                <a:cs typeface="+mn-cs"/>
              </a:rPr>
              <a:t>*, в том числе поставщики крупнейших заказчиков, определяемых Правительством Российской Федерации, включенные в Единый реестр субъектов малого и среднего предпринимательства</a:t>
            </a: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a:solidFill>
                  <a:srgbClr val="1F4E79"/>
                </a:solidFill>
                <a:latin typeface="Arial Narrow" panose="020B0606020202030204" pitchFamily="34" charset="0"/>
                <a:cs typeface="+mn-cs"/>
              </a:rPr>
              <a:t>Профиль клиента</a:t>
            </a: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rPr>
                <a:t>*</a:t>
              </a: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От</a:t>
            </a:r>
            <a:r>
              <a:rPr lang="en-US" sz="1600" dirty="0">
                <a:solidFill>
                  <a:srgbClr val="000000"/>
                </a:solidFill>
                <a:latin typeface="Arial Narrow" panose="020B0606020202030204" pitchFamily="34" charset="0"/>
                <a:cs typeface="+mn-cs"/>
              </a:rPr>
              <a:t> </a:t>
            </a:r>
            <a:r>
              <a:rPr lang="ru-RU" sz="1600" dirty="0">
                <a:solidFill>
                  <a:srgbClr val="000000"/>
                </a:solidFill>
                <a:latin typeface="Arial Narrow" panose="020B0606020202030204" pitchFamily="34" charset="0"/>
                <a:cs typeface="+mn-cs"/>
              </a:rPr>
              <a:t>12 мес.</a:t>
            </a: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a:solidFill>
                  <a:prstClr val="black">
                    <a:lumMod val="50000"/>
                    <a:lumOff val="50000"/>
                  </a:prstClr>
                </a:solidFill>
                <a:latin typeface="Arial Narrow" panose="020B0606020202030204" pitchFamily="34" charset="0"/>
                <a:cs typeface="+mn-cs"/>
              </a:rPr>
              <a:t>*</a:t>
            </a:r>
            <a:r>
              <a:rPr lang="ru-RU" sz="1000" dirty="0">
                <a:solidFill>
                  <a:prstClr val="black">
                    <a:lumMod val="50000"/>
                    <a:lumOff val="50000"/>
                  </a:prstClr>
                </a:solidFill>
                <a:latin typeface="Arial Narrow" panose="020B0606020202030204" pitchFamily="34" charset="0"/>
                <a:cs typeface="+mn-cs"/>
              </a:rPr>
              <a:t>* 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a:solidFill>
                  <a:prstClr val="black">
                    <a:lumMod val="50000"/>
                    <a:lumOff val="50000"/>
                  </a:prstClr>
                </a:solidFill>
                <a:latin typeface="Arial Narrow" panose="020B0606020202030204" pitchFamily="34" charset="0"/>
                <a:cs typeface="+mn-cs"/>
              </a:rPr>
              <a:t>*</a:t>
            </a:r>
            <a:r>
              <a:rPr lang="en-US" sz="1000" dirty="0">
                <a:solidFill>
                  <a:prstClr val="black">
                    <a:lumMod val="50000"/>
                    <a:lumOff val="50000"/>
                  </a:prstClr>
                </a:solidFill>
                <a:latin typeface="Arial Narrow" panose="020B0606020202030204" pitchFamily="34" charset="0"/>
                <a:cs typeface="+mn-cs"/>
              </a:rPr>
              <a:t>*</a:t>
            </a:r>
            <a:r>
              <a:rPr lang="ru-RU" sz="1000" dirty="0">
                <a:solidFill>
                  <a:prstClr val="black">
                    <a:lumMod val="50000"/>
                    <a:lumOff val="50000"/>
                  </a:prstClr>
                </a:solidFill>
                <a:latin typeface="Arial Narrow" panose="020B0606020202030204" pitchFamily="34" charset="0"/>
                <a:cs typeface="+mn-cs"/>
              </a:rPr>
              <a:t>* 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 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31.03.2018)</a:t>
            </a:r>
          </a:p>
        </p:txBody>
      </p:sp>
      <p:sp>
        <p:nvSpPr>
          <p:cNvPr id="3" name="Текст 2"/>
          <p:cNvSpPr>
            <a:spLocks noGrp="1"/>
          </p:cNvSpPr>
          <p:nvPr>
            <p:ph type="body" sz="quarter" idx="10"/>
          </p:nvPr>
        </p:nvSpPr>
        <p:spPr>
          <a:xfrm>
            <a:off x="6374401" y="8204474"/>
            <a:ext cx="2294158" cy="202679"/>
          </a:xfrm>
        </p:spPr>
        <p:txBody>
          <a:bodyPr/>
          <a:lstStyle/>
          <a:p>
            <a:r>
              <a:rPr lang="ru-RU" sz="1000" dirty="0"/>
              <a:t>*Без показателей АО «МСП Банк»</a:t>
            </a:r>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a:t>1</a:t>
            </a:r>
            <a:r>
              <a:rPr lang="ru-RU" sz="4400" dirty="0"/>
              <a:t>82</a:t>
            </a:r>
          </a:p>
          <a:p>
            <a:r>
              <a:rPr lang="ru-RU" dirty="0"/>
              <a:t>млрд рублей</a:t>
            </a:r>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a:t>10,3</a:t>
            </a:r>
          </a:p>
          <a:p>
            <a:r>
              <a:rPr lang="ru-RU" dirty="0"/>
              <a:t>тыс.</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a:t>225</a:t>
            </a:r>
          </a:p>
          <a:p>
            <a:r>
              <a:rPr lang="ru-RU" dirty="0"/>
              <a:t>млрд рублей</a:t>
            </a:r>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a:t>21,1</a:t>
            </a:r>
            <a:r>
              <a:rPr lang="ru-RU" dirty="0"/>
              <a:t> </a:t>
            </a:r>
          </a:p>
          <a:p>
            <a:r>
              <a:rPr lang="ru-RU" dirty="0"/>
              <a:t>тыс.</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Партнерская сеть</a:t>
            </a:r>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Гарантийная поддержка*</a:t>
            </a:r>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Объем </a:t>
              </a: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Количество выданных гарантий и поручительств</a:t>
              </a: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Объем кредитной поддержки </a:t>
              </a: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с 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Новых рабочих мест</a:t>
              </a: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a:latin typeface="Arial Narrow" panose="020B0606020202030204" pitchFamily="34" charset="0"/>
                  <a:cs typeface="Times New Roman" pitchFamily="18" charset="0"/>
                </a:rPr>
                <a:t>6</a:t>
              </a:r>
              <a:r>
                <a:rPr lang="ru-RU" sz="6000" kern="0" dirty="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банка-партнера</a:t>
              </a:r>
              <a:endParaRPr lang="en-US" sz="2000" kern="0" dirty="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t>₽</a:t>
              </a:r>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a:t>Порядок взаимодействия в рамках реализации программы льготного лизинга оборудования</a:t>
            </a:r>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val="20000"/>
                    </a:ext>
                  </a:extLst>
                </a:gridCol>
                <a:gridCol w="3384015">
                  <a:extLst>
                    <a:ext uri="{9D8B030D-6E8A-4147-A177-3AD203B41FA5}">
                      <a16:colId xmlns:a16="http://schemas.microsoft.com/office/drawing/2014/main" val="20001"/>
                    </a:ext>
                  </a:extLst>
                </a:gridCol>
                <a:gridCol w="3384015">
                  <a:extLst>
                    <a:ext uri="{9D8B030D-6E8A-4147-A177-3AD203B41FA5}">
                      <a16:colId xmlns:a16="http://schemas.microsoft.com/office/drawing/2014/main" val="20002"/>
                    </a:ext>
                  </a:extLst>
                </a:gridCol>
                <a:gridCol w="3384015">
                  <a:extLst>
                    <a:ext uri="{9D8B030D-6E8A-4147-A177-3AD203B41FA5}">
                      <a16:colId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a:solidFill>
                            <a:schemeClr val="tx1"/>
                          </a:solidFill>
                          <a:latin typeface="+mn-lt"/>
                        </a:rPr>
                        <a:t>Потенциальный</a:t>
                      </a:r>
                      <a:r>
                        <a:rPr lang="ru-RU" sz="1400" b="0" baseline="0" dirty="0">
                          <a:solidFill>
                            <a:schemeClr val="tx1"/>
                          </a:solidFill>
                          <a:latin typeface="+mn-lt"/>
                        </a:rPr>
                        <a:t> Лизингополучатель </a:t>
                      </a:r>
                      <a:r>
                        <a:rPr lang="ru-RU" sz="1400" b="1" baseline="0" dirty="0">
                          <a:solidFill>
                            <a:srgbClr val="1F4E79"/>
                          </a:solidFill>
                          <a:latin typeface="+mn-lt"/>
                        </a:rPr>
                        <a:t>заполняет анкету </a:t>
                      </a:r>
                      <a:r>
                        <a:rPr lang="ru-RU" sz="1400" b="0" baseline="0" dirty="0">
                          <a:solidFill>
                            <a:schemeClr val="tx1"/>
                          </a:solidFill>
                          <a:latin typeface="+mn-lt"/>
                        </a:rPr>
                        <a:t>соответствия условиям программы и направляет по</a:t>
                      </a:r>
                      <a:r>
                        <a:rPr lang="en-US" sz="1400" b="0" baseline="0" dirty="0">
                          <a:solidFill>
                            <a:schemeClr val="tx1"/>
                          </a:solidFill>
                          <a:latin typeface="+mn-lt"/>
                        </a:rPr>
                        <a:t> </a:t>
                      </a:r>
                      <a:r>
                        <a:rPr lang="ru-RU" sz="1400" b="0" baseline="0" dirty="0">
                          <a:solidFill>
                            <a:schemeClr val="tx1"/>
                          </a:solidFill>
                          <a:latin typeface="+mn-lt"/>
                        </a:rPr>
                        <a:t>электронной почте в </a:t>
                      </a:r>
                      <a:br>
                        <a:rPr lang="ru-RU" sz="1400" b="0" baseline="0" dirty="0">
                          <a:solidFill>
                            <a:schemeClr val="tx1"/>
                          </a:solidFill>
                          <a:latin typeface="+mn-lt"/>
                        </a:rPr>
                      </a:br>
                      <a:r>
                        <a:rPr lang="ru-RU" sz="1400" b="0" baseline="0" dirty="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a:solidFill>
                            <a:schemeClr val="tx1"/>
                          </a:solidFill>
                          <a:latin typeface="+mn-lt"/>
                        </a:rPr>
                        <a:t>РЛК/ АО «Корпорация «МСП» проводит </a:t>
                      </a:r>
                      <a:r>
                        <a:rPr lang="ru-RU" sz="1400" b="1" baseline="0" dirty="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a:solidFill>
                            <a:schemeClr val="tx1"/>
                          </a:solidFill>
                          <a:latin typeface="+mn-lt"/>
                        </a:rPr>
                        <a:t>РЛК/ АО «Корпорация «МСП»  </a:t>
                      </a:r>
                      <a:r>
                        <a:rPr lang="ru-RU" sz="1400" b="1" baseline="0" dirty="0">
                          <a:solidFill>
                            <a:srgbClr val="1F4E79"/>
                          </a:solidFill>
                          <a:latin typeface="+mn-lt"/>
                        </a:rPr>
                        <a:t>уведомляет</a:t>
                      </a:r>
                      <a:r>
                        <a:rPr lang="ru-RU" sz="1400" b="0" baseline="0" dirty="0">
                          <a:solidFill>
                            <a:schemeClr val="tx1"/>
                          </a:solidFill>
                          <a:latin typeface="+mn-lt"/>
                        </a:rPr>
                        <a:t> потенциального Лизингополучателя </a:t>
                      </a:r>
                      <a:r>
                        <a:rPr lang="ru-RU" sz="1400" b="0" kern="1200" baseline="0" dirty="0">
                          <a:solidFill>
                            <a:schemeClr val="tx1"/>
                          </a:solidFill>
                          <a:latin typeface="+mn-lt"/>
                          <a:ea typeface="+mn-ea"/>
                          <a:cs typeface="+mn-cs"/>
                        </a:rPr>
                        <a:t>о его </a:t>
                      </a:r>
                      <a:r>
                        <a:rPr lang="ru-RU" sz="1400" b="1" baseline="0" dirty="0">
                          <a:solidFill>
                            <a:srgbClr val="1F4E79"/>
                          </a:solidFill>
                          <a:latin typeface="+mn-lt"/>
                        </a:rPr>
                        <a:t>соответствии/ не соответствии программе</a:t>
                      </a:r>
                      <a:r>
                        <a:rPr lang="ru-RU" sz="1400" b="0" baseline="0" dirty="0">
                          <a:solidFill>
                            <a:srgbClr val="1F4E79"/>
                          </a:solidFill>
                          <a:latin typeface="+mn-lt"/>
                        </a:rPr>
                        <a:t> </a:t>
                      </a:r>
                      <a:r>
                        <a:rPr lang="ru-RU" sz="1400" b="0" baseline="0" dirty="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a:solidFill>
                            <a:schemeClr val="tx1"/>
                          </a:solidFill>
                          <a:latin typeface="+mn-lt"/>
                        </a:rPr>
                        <a:t>РЛК/ АО «Корпорация «МСП»  направляет </a:t>
                      </a:r>
                      <a:r>
                        <a:rPr lang="ru-RU" sz="1400" b="1" baseline="0" dirty="0">
                          <a:solidFill>
                            <a:srgbClr val="1F4E79"/>
                          </a:solidFill>
                          <a:latin typeface="+mn-lt"/>
                        </a:rPr>
                        <a:t>запрос полного пакета документов</a:t>
                      </a:r>
                      <a:r>
                        <a:rPr lang="ru-RU" sz="1400" b="0" baseline="0" dirty="0">
                          <a:solidFill>
                            <a:srgbClr val="1F4E79"/>
                          </a:solidFill>
                          <a:latin typeface="+mn-lt"/>
                        </a:rPr>
                        <a:t> </a:t>
                      </a:r>
                      <a:r>
                        <a:rPr lang="ru-RU" sz="1400" b="0" baseline="0" dirty="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a:solidFill>
                            <a:schemeClr val="tx1"/>
                          </a:solidFill>
                          <a:latin typeface="+mn-lt"/>
                        </a:rPr>
                        <a:t>Потенциальный</a:t>
                      </a:r>
                      <a:r>
                        <a:rPr lang="ru-RU" sz="1400" b="0" baseline="0" dirty="0">
                          <a:solidFill>
                            <a:schemeClr val="tx1"/>
                          </a:solidFill>
                          <a:latin typeface="+mn-lt"/>
                        </a:rPr>
                        <a:t> Лизингополучатель формирует и </a:t>
                      </a:r>
                      <a:r>
                        <a:rPr lang="ru-RU" sz="1400" b="1" baseline="0" dirty="0">
                          <a:solidFill>
                            <a:srgbClr val="1F4E79"/>
                          </a:solidFill>
                          <a:latin typeface="+mn-lt"/>
                        </a:rPr>
                        <a:t>направляет полный пакет</a:t>
                      </a:r>
                      <a:r>
                        <a:rPr lang="ru-RU" sz="1400" b="0" baseline="0" dirty="0">
                          <a:solidFill>
                            <a:schemeClr val="tx1"/>
                          </a:solidFill>
                          <a:latin typeface="+mn-lt"/>
                        </a:rPr>
                        <a:t> уставных и финансовых документов</a:t>
                      </a:r>
                      <a:endParaRPr lang="en-US" sz="1400" b="0" dirty="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a:solidFill>
                            <a:schemeClr val="tx1"/>
                          </a:solidFill>
                          <a:latin typeface="+mn-lt"/>
                        </a:rPr>
                        <a:t>РЛК (в </a:t>
                      </a:r>
                      <a:r>
                        <a:rPr lang="ru-RU" sz="1400" b="0" dirty="0" err="1">
                          <a:solidFill>
                            <a:schemeClr val="tx1"/>
                          </a:solidFill>
                          <a:latin typeface="+mn-lt"/>
                        </a:rPr>
                        <a:t>т.ч</a:t>
                      </a:r>
                      <a:r>
                        <a:rPr lang="ru-RU" sz="1400" b="0" dirty="0">
                          <a:solidFill>
                            <a:schemeClr val="tx1"/>
                          </a:solidFill>
                          <a:latin typeface="+mn-lt"/>
                        </a:rPr>
                        <a:t>. совместно с </a:t>
                      </a:r>
                      <a:br>
                        <a:rPr lang="ru-RU" sz="1400" b="0" dirty="0">
                          <a:solidFill>
                            <a:schemeClr val="tx1"/>
                          </a:solidFill>
                          <a:latin typeface="+mn-lt"/>
                        </a:rPr>
                      </a:br>
                      <a:r>
                        <a:rPr lang="ru-RU" sz="1400" b="0" dirty="0">
                          <a:solidFill>
                            <a:schemeClr val="tx1"/>
                          </a:solidFill>
                          <a:latin typeface="+mn-lt"/>
                        </a:rPr>
                        <a:t>АО «Корпорация</a:t>
                      </a:r>
                      <a:r>
                        <a:rPr lang="ru-RU" sz="1400" b="0" baseline="0" dirty="0">
                          <a:solidFill>
                            <a:schemeClr val="tx1"/>
                          </a:solidFill>
                          <a:latin typeface="+mn-lt"/>
                        </a:rPr>
                        <a:t> «МСП») проводит </a:t>
                      </a:r>
                      <a:r>
                        <a:rPr lang="ru-RU" sz="1400" b="1" baseline="0" dirty="0">
                          <a:solidFill>
                            <a:srgbClr val="1F4E79"/>
                          </a:solidFill>
                          <a:latin typeface="+mn-lt"/>
                        </a:rPr>
                        <a:t>анализ документов </a:t>
                      </a:r>
                      <a:r>
                        <a:rPr lang="ru-RU" sz="1400" b="0" baseline="0" dirty="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a:solidFill>
                            <a:schemeClr val="tx1"/>
                          </a:solidFill>
                          <a:latin typeface="+mn-lt"/>
                        </a:rPr>
                        <a:t>РЛК принимает</a:t>
                      </a:r>
                      <a:r>
                        <a:rPr lang="ru-RU" sz="1400" b="1" baseline="0" dirty="0">
                          <a:solidFill>
                            <a:schemeClr val="tx1"/>
                          </a:solidFill>
                          <a:latin typeface="+mn-lt"/>
                        </a:rPr>
                        <a:t> </a:t>
                      </a:r>
                      <a:r>
                        <a:rPr lang="ru-RU" sz="1400" b="1" baseline="0" dirty="0">
                          <a:solidFill>
                            <a:srgbClr val="1F4E79"/>
                          </a:solidFill>
                          <a:latin typeface="+mn-lt"/>
                        </a:rPr>
                        <a:t>решение об одобрении</a:t>
                      </a:r>
                      <a:r>
                        <a:rPr lang="en-US" sz="1400" b="1" baseline="0" dirty="0">
                          <a:solidFill>
                            <a:srgbClr val="1F4E79"/>
                          </a:solidFill>
                          <a:latin typeface="+mn-lt"/>
                        </a:rPr>
                        <a:t>/ </a:t>
                      </a:r>
                      <a:r>
                        <a:rPr lang="ru-RU" sz="1400" b="1" baseline="0" dirty="0">
                          <a:solidFill>
                            <a:srgbClr val="1F4E79"/>
                          </a:solidFill>
                          <a:latin typeface="+mn-lt"/>
                        </a:rPr>
                        <a:t>не одобрении </a:t>
                      </a:r>
                      <a:r>
                        <a:rPr lang="ru-RU" sz="1400" b="0" baseline="0" dirty="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a:solidFill>
                            <a:schemeClr val="tx1"/>
                          </a:solidFill>
                          <a:latin typeface="+mn-lt"/>
                        </a:rPr>
                        <a:t>Документы</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a:solidFill>
                            <a:schemeClr val="tx1"/>
                          </a:solidFill>
                          <a:latin typeface="+mn-lt"/>
                        </a:rPr>
                        <a:t>Анкета соответствия условиям</a:t>
                      </a:r>
                      <a:r>
                        <a:rPr lang="ru-RU" sz="1400" b="0" baseline="0" dirty="0">
                          <a:solidFill>
                            <a:schemeClr val="tx1"/>
                          </a:solidFill>
                          <a:latin typeface="+mn-lt"/>
                        </a:rPr>
                        <a:t>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a:solidFill>
                            <a:schemeClr val="tx1"/>
                          </a:solidFill>
                          <a:latin typeface="+mn-lt"/>
                        </a:rPr>
                        <a:t>Информация</a:t>
                      </a:r>
                      <a:r>
                        <a:rPr lang="ru-RU" sz="1400" b="0" baseline="0" dirty="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a:solidFill>
                            <a:schemeClr val="tx1"/>
                          </a:solidFill>
                          <a:latin typeface="+mn-lt"/>
                        </a:rPr>
                        <a:t>Полный</a:t>
                      </a:r>
                      <a:r>
                        <a:rPr lang="ru-RU" sz="1400" b="0" baseline="0" dirty="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a:solidFill>
                            <a:schemeClr val="tx1"/>
                          </a:solidFill>
                          <a:latin typeface="+mn-lt"/>
                        </a:rPr>
                        <a:t>Информация об одобрении/ не одобрении лизинговой сделки</a:t>
                      </a:r>
                      <a:endParaRPr lang="en-US" sz="1400" b="0" dirty="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a:t>1. Анализ соответствия Лизингополучателя/ лизингового проекта условиям 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p>
        </p:txBody>
      </p:sp>
    </p:spTree>
    <p:extLst>
      <p:ext uri="{BB962C8B-B14F-4D97-AF65-F5344CB8AC3E}">
        <p14:creationId xmlns:p14="http://schemas.microsoft.com/office/powerpoint/2010/main" val="376452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a:t>5.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a:latin typeface="+mj-lt"/>
                </a:rPr>
                <a:t>Параметры финансирования</a:t>
              </a: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val="2756428174"/>
                    </a:ext>
                  </a:extLst>
                </a:gridCol>
                <a:gridCol w="2362319">
                  <a:extLst>
                    <a:ext uri="{9D8B030D-6E8A-4147-A177-3AD203B41FA5}">
                      <a16:colId xmlns:a16="http://schemas.microsoft.com/office/drawing/2014/main" val="83167896"/>
                    </a:ext>
                  </a:extLst>
                </a:gridCol>
                <a:gridCol w="2373113">
                  <a:extLst>
                    <a:ext uri="{9D8B030D-6E8A-4147-A177-3AD203B41FA5}">
                      <a16:colId xmlns:a16="http://schemas.microsoft.com/office/drawing/2014/main" val="852599335"/>
                    </a:ext>
                  </a:extLst>
                </a:gridCol>
                <a:gridCol w="2373113">
                  <a:extLst>
                    <a:ext uri="{9D8B030D-6E8A-4147-A177-3AD203B41FA5}">
                      <a16:colId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a:solidFill>
                            <a:schemeClr val="tx1"/>
                          </a:solidFill>
                          <a:latin typeface="Arial Narrow" panose="020B0606020202030204" pitchFamily="34" charset="0"/>
                        </a:rPr>
                        <a:t>Кредитное финансирование</a:t>
                      </a:r>
                      <a:r>
                        <a:rPr lang="ru-RU" sz="1200" b="1" baseline="0" dirty="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a:solidFill>
                            <a:schemeClr val="tx1"/>
                          </a:solidFill>
                          <a:latin typeface="Arial Narrow" panose="020B0606020202030204" pitchFamily="34" charset="0"/>
                        </a:rPr>
                        <a:t>Осуществление гарантийной поддержки </a:t>
                      </a:r>
                      <a:r>
                        <a:rPr lang="ru-RU" sz="1200" b="1" baseline="0" dirty="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a:solidFill>
                            <a:schemeClr val="tx1"/>
                          </a:solidFill>
                          <a:latin typeface="Arial Narrow" panose="020B0606020202030204" pitchFamily="34" charset="0"/>
                        </a:rPr>
                        <a:t>субъектов МСП / мезонинное</a:t>
                      </a:r>
                      <a:r>
                        <a:rPr lang="ru-RU" sz="1200" b="1" baseline="0" dirty="0">
                          <a:solidFill>
                            <a:schemeClr val="tx1"/>
                          </a:solidFill>
                          <a:latin typeface="Arial Narrow" panose="020B0606020202030204" pitchFamily="34" charset="0"/>
                        </a:rPr>
                        <a:t> финансирование</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a:solidFill>
                            <a:schemeClr val="tx1"/>
                          </a:solidFill>
                          <a:latin typeface="Arial Narrow" panose="020B0606020202030204" pitchFamily="34" charset="0"/>
                        </a:rPr>
                        <a:t>Сопровождение и поддержка</a:t>
                      </a:r>
                      <a:r>
                        <a:rPr lang="ru-RU" sz="1200" b="1" baseline="0" dirty="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Основной фокус при отборе проектов</a:t>
                      </a:r>
                      <a:r>
                        <a:rPr lang="en-US" sz="1200" b="0" dirty="0">
                          <a:solidFill>
                            <a:schemeClr val="tx1"/>
                          </a:solidFill>
                          <a:latin typeface="Arial Narrow" panose="020B0606020202030204" pitchFamily="34" charset="0"/>
                        </a:rPr>
                        <a:t> </a:t>
                      </a:r>
                      <a:r>
                        <a:rPr lang="ru-RU" sz="1200" b="0" dirty="0">
                          <a:solidFill>
                            <a:schemeClr val="tx1"/>
                          </a:solidFill>
                          <a:latin typeface="Arial Narrow" panose="020B0606020202030204" pitchFamily="34" charset="0"/>
                        </a:rPr>
                        <a:t>- </a:t>
                      </a:r>
                      <a:r>
                        <a:rPr lang="ru-RU" sz="1200" b="0" dirty="0" err="1">
                          <a:solidFill>
                            <a:schemeClr val="tx1"/>
                          </a:solidFill>
                          <a:latin typeface="Arial Narrow" panose="020B0606020202030204" pitchFamily="34" charset="0"/>
                        </a:rPr>
                        <a:t>импортозамещение</a:t>
                      </a:r>
                      <a:r>
                        <a:rPr lang="ru-RU" sz="1200" b="0" dirty="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50% - </a:t>
                      </a:r>
                      <a:r>
                        <a:rPr lang="ru-RU" sz="1200" b="0" dirty="0" err="1">
                          <a:solidFill>
                            <a:schemeClr val="tx1"/>
                          </a:solidFill>
                          <a:latin typeface="Arial Narrow" panose="020B0606020202030204" pitchFamily="34" charset="0"/>
                        </a:rPr>
                        <a:t>софинансирование</a:t>
                      </a:r>
                      <a:r>
                        <a:rPr lang="ru-RU" sz="1200" b="0" dirty="0">
                          <a:solidFill>
                            <a:schemeClr val="tx1"/>
                          </a:solidFill>
                          <a:latin typeface="Arial Narrow" panose="020B0606020202030204" pitchFamily="34" charset="0"/>
                        </a:rPr>
                        <a:t> от заемщика (включая банковские кредиты)</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Не менее 15% средств предоставляет акционер</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Соответствие требованиям ст.4 Федерального закона №209-ФЗ</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Регистрация бизнеса на территории Российской Федерации</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a:solidFill>
                            <a:schemeClr val="tx1"/>
                          </a:solidFill>
                          <a:latin typeface="Arial Narrow" panose="020B0606020202030204" pitchFamily="34" charset="0"/>
                        </a:rPr>
                        <a:t> задолженности</a:t>
                      </a:r>
                      <a:r>
                        <a:rPr lang="en-US" sz="1200" b="0" baseline="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a:solidFill>
                            <a:schemeClr val="tx1"/>
                          </a:solidFill>
                          <a:latin typeface="Arial Narrow" panose="020B0606020202030204" pitchFamily="34" charset="0"/>
                        </a:rPr>
                        <a:t>Наличие экспортной выручки или экспортного потенциала</a:t>
                      </a:r>
                      <a:r>
                        <a:rPr lang="en-US" sz="1200" b="0" baseline="0" dirty="0">
                          <a:solidFill>
                            <a:schemeClr val="tx1"/>
                          </a:solidFill>
                          <a:latin typeface="Arial Narrow" panose="020B0606020202030204" pitchFamily="34" charset="0"/>
                        </a:rPr>
                        <a:t>.</a:t>
                      </a:r>
                      <a:endParaRPr lang="ru-RU" sz="1200" b="0" baseline="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a:solidFill>
                            <a:schemeClr val="tx1"/>
                          </a:solidFill>
                          <a:latin typeface="Arial Narrow" panose="020B0606020202030204" pitchFamily="34" charset="0"/>
                        </a:rPr>
                        <a:t>Выручка компании от 0,5 до </a:t>
                      </a:r>
                      <a:br>
                        <a:rPr lang="ru-RU" sz="1200" b="0" baseline="0" dirty="0">
                          <a:solidFill>
                            <a:schemeClr val="tx1"/>
                          </a:solidFill>
                          <a:latin typeface="Arial Narrow" panose="020B0606020202030204" pitchFamily="34" charset="0"/>
                        </a:rPr>
                      </a:br>
                      <a:r>
                        <a:rPr lang="ru-RU" sz="1200" b="0" baseline="0" dirty="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a:solidFill>
                            <a:schemeClr val="tx1"/>
                          </a:solidFill>
                          <a:effectLst/>
                          <a:latin typeface="Arial Narrow" panose="020B0606020202030204" pitchFamily="34" charset="0"/>
                        </a:rPr>
                        <a:t>Бюджет проекта от 500 млн </a:t>
                      </a:r>
                      <a:br>
                        <a:rPr lang="ru-RU" sz="1200" u="none" strike="noStrike" dirty="0">
                          <a:solidFill>
                            <a:schemeClr val="tx1"/>
                          </a:solidFill>
                          <a:effectLst/>
                          <a:latin typeface="Arial Narrow" panose="020B0606020202030204" pitchFamily="34" charset="0"/>
                        </a:rPr>
                      </a:br>
                      <a:r>
                        <a:rPr lang="ru-RU" sz="1200" u="none" strike="noStrike" dirty="0">
                          <a:solidFill>
                            <a:schemeClr val="tx1"/>
                          </a:solidFill>
                          <a:effectLst/>
                          <a:latin typeface="Arial Narrow" panose="020B0606020202030204" pitchFamily="34" charset="0"/>
                        </a:rPr>
                        <a:t>до 20 млрд руб.</a:t>
                      </a:r>
                      <a:endParaRPr lang="ru-RU" sz="1200" b="0" baseline="0" dirty="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a:solidFill>
                            <a:schemeClr val="tx1"/>
                          </a:solidFill>
                          <a:effectLst/>
                          <a:latin typeface="Arial Narrow" panose="020B0606020202030204" pitchFamily="34" charset="0"/>
                        </a:rPr>
                        <a:t>Конечные бенефициары</a:t>
                      </a:r>
                      <a:r>
                        <a:rPr lang="ru-RU" sz="1200" u="none" strike="noStrike" baseline="0" dirty="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 резиденты РФ.</a:t>
                      </a:r>
                      <a:endParaRPr lang="ru-RU" sz="1200" b="0" i="0" u="none" strike="noStrike" dirty="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Ведение</a:t>
                      </a:r>
                      <a:r>
                        <a:rPr lang="ru-RU" sz="1200" b="0" baseline="0" dirty="0">
                          <a:solidFill>
                            <a:schemeClr val="tx1"/>
                          </a:solidFill>
                          <a:latin typeface="Arial Narrow" panose="020B0606020202030204" pitchFamily="34" charset="0"/>
                        </a:rPr>
                        <a:t> экспортной деятельности</a:t>
                      </a:r>
                      <a:r>
                        <a:rPr lang="en-US" sz="1200" b="0" baseline="0" dirty="0">
                          <a:solidFill>
                            <a:schemeClr val="tx1"/>
                          </a:solidFill>
                          <a:latin typeface="Arial Narrow" panose="020B0606020202030204" pitchFamily="34" charset="0"/>
                        </a:rPr>
                        <a:t>.</a:t>
                      </a:r>
                      <a:endParaRPr lang="ru-RU" sz="1200" b="0" baseline="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Поддержка только </a:t>
                      </a:r>
                      <a:r>
                        <a:rPr lang="ru-RU" sz="1200" b="0" dirty="0" err="1">
                          <a:solidFill>
                            <a:schemeClr val="tx1"/>
                          </a:solidFill>
                          <a:latin typeface="Arial Narrow" panose="020B0606020202030204" pitchFamily="34" charset="0"/>
                        </a:rPr>
                        <a:t>несырьевого</a:t>
                      </a:r>
                      <a:r>
                        <a:rPr lang="ru-RU" sz="1200" b="0" dirty="0">
                          <a:solidFill>
                            <a:schemeClr val="tx1"/>
                          </a:solidFill>
                          <a:latin typeface="Arial Narrow" panose="020B0606020202030204" pitchFamily="34" charset="0"/>
                        </a:rPr>
                        <a:t> сектора</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Стоимость финансирования: 1% или 5% годовых (в</a:t>
                      </a:r>
                      <a:r>
                        <a:rPr lang="ru-RU" sz="1200" b="0" baseline="0" dirty="0">
                          <a:solidFill>
                            <a:schemeClr val="tx1"/>
                          </a:solidFill>
                          <a:latin typeface="Arial Narrow" panose="020B0606020202030204" pitchFamily="34" charset="0"/>
                        </a:rPr>
                        <a:t> зависимости от Программы финансирования)</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Срок кредита: 5-7</a:t>
                      </a:r>
                      <a:r>
                        <a:rPr lang="ru-RU" sz="1200" b="0" baseline="0" dirty="0">
                          <a:solidFill>
                            <a:schemeClr val="tx1"/>
                          </a:solidFill>
                          <a:latin typeface="Arial Narrow" panose="020B0606020202030204" pitchFamily="34" charset="0"/>
                        </a:rPr>
                        <a:t> лет</a:t>
                      </a:r>
                      <a:r>
                        <a:rPr lang="ru-RU" sz="1200" b="0" dirty="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Объем финансирования: </a:t>
                      </a:r>
                      <a:br>
                        <a:rPr lang="ru-RU" sz="1200" b="0" dirty="0">
                          <a:solidFill>
                            <a:schemeClr val="tx1"/>
                          </a:solidFill>
                          <a:latin typeface="Arial Narrow" panose="020B0606020202030204" pitchFamily="34" charset="0"/>
                        </a:rPr>
                      </a:br>
                      <a:r>
                        <a:rPr lang="ru-RU" sz="1200" b="0" dirty="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chemeClr val="tx1"/>
                          </a:solidFill>
                          <a:latin typeface="Arial Narrow" panose="020B0606020202030204" pitchFamily="34" charset="0"/>
                          <a:ea typeface="+mn-ea"/>
                          <a:cs typeface="+mn-cs"/>
                        </a:rPr>
                        <a:t>Срок гарантии: до 15 лет</a:t>
                      </a:r>
                      <a:r>
                        <a:rPr lang="en-US" sz="1200" b="0" kern="1200" dirty="0">
                          <a:solidFill>
                            <a:schemeClr val="tx1"/>
                          </a:solidFill>
                          <a:latin typeface="Arial Narrow" panose="020B0606020202030204" pitchFamily="34" charset="0"/>
                          <a:ea typeface="+mn-ea"/>
                          <a:cs typeface="+mn-cs"/>
                        </a:rPr>
                        <a:t>.</a:t>
                      </a:r>
                      <a:endParaRPr lang="ru-RU" sz="1200" b="0" kern="1200" dirty="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a:solidFill>
                            <a:schemeClr val="tx1"/>
                          </a:solidFill>
                          <a:latin typeface="Arial Narrow" panose="020B0606020202030204" pitchFamily="34" charset="0"/>
                          <a:ea typeface="+mn-ea"/>
                          <a:cs typeface="+mn-cs"/>
                        </a:rPr>
                        <a:t>.</a:t>
                      </a:r>
                      <a:endParaRPr lang="ru-RU" sz="1200" b="0" kern="1200" dirty="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a:solidFill>
                            <a:schemeClr val="tx1"/>
                          </a:solidFill>
                          <a:latin typeface="Arial Narrow" panose="020B0606020202030204" pitchFamily="34" charset="0"/>
                          <a:ea typeface="+mn-ea"/>
                          <a:cs typeface="+mn-cs"/>
                        </a:rPr>
                        <a:t>.</a:t>
                      </a:r>
                      <a:endParaRPr lang="ru-RU" sz="1200" b="0" kern="1200" dirty="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a:solidFill>
                            <a:schemeClr val="tx1"/>
                          </a:solidFill>
                          <a:latin typeface="Arial Narrow" panose="020B0606020202030204" pitchFamily="34" charset="0"/>
                          <a:ea typeface="+mn-ea"/>
                          <a:cs typeface="+mn-cs"/>
                        </a:rPr>
                        <a:t>Программа стимулирования </a:t>
                      </a:r>
                      <a:br>
                        <a:rPr lang="ru-RU" sz="1200" b="0" kern="1200" dirty="0">
                          <a:solidFill>
                            <a:schemeClr val="tx1"/>
                          </a:solidFill>
                          <a:latin typeface="Arial Narrow" panose="020B0606020202030204" pitchFamily="34" charset="0"/>
                          <a:ea typeface="+mn-ea"/>
                          <a:cs typeface="+mn-cs"/>
                        </a:rPr>
                      </a:br>
                      <a:r>
                        <a:rPr lang="ru-RU" sz="1200" b="0" kern="1200" dirty="0">
                          <a:solidFill>
                            <a:schemeClr val="tx1"/>
                          </a:solidFill>
                          <a:latin typeface="Arial Narrow" panose="020B0606020202030204" pitchFamily="34" charset="0"/>
                          <a:ea typeface="+mn-ea"/>
                          <a:cs typeface="+mn-cs"/>
                        </a:rPr>
                        <a:t>кредитования (9,6%-10,6%</a:t>
                      </a:r>
                      <a:r>
                        <a:rPr lang="ru-RU" sz="1200" b="0" kern="1200" baseline="0" dirty="0">
                          <a:solidFill>
                            <a:schemeClr val="tx1"/>
                          </a:solidFill>
                          <a:latin typeface="Arial Narrow" panose="020B0606020202030204" pitchFamily="34" charset="0"/>
                          <a:ea typeface="+mn-ea"/>
                          <a:cs typeface="+mn-cs"/>
                        </a:rPr>
                        <a:t> годовых</a:t>
                      </a:r>
                      <a:r>
                        <a:rPr lang="ru-RU" sz="1200" b="0" kern="1200" dirty="0">
                          <a:solidFill>
                            <a:schemeClr val="tx1"/>
                          </a:solidFill>
                          <a:latin typeface="Arial Narrow" panose="020B0606020202030204" pitchFamily="34" charset="0"/>
                          <a:ea typeface="+mn-ea"/>
                          <a:cs typeface="+mn-cs"/>
                        </a:rPr>
                        <a:t>)</a:t>
                      </a:r>
                      <a:r>
                        <a:rPr lang="en-US" sz="1200" b="0" kern="1200" dirty="0">
                          <a:solidFill>
                            <a:schemeClr val="tx1"/>
                          </a:solidFill>
                          <a:latin typeface="Arial Narrow" panose="020B0606020202030204" pitchFamily="34" charset="0"/>
                          <a:ea typeface="+mn-ea"/>
                          <a:cs typeface="+mn-cs"/>
                        </a:rPr>
                        <a:t>.</a:t>
                      </a:r>
                      <a:endParaRPr lang="ru-RU" sz="1200" b="0" kern="1200" dirty="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a:solidFill>
                            <a:schemeClr val="tx1"/>
                          </a:solidFill>
                          <a:latin typeface="Arial Narrow" panose="020B0606020202030204" pitchFamily="34" charset="0"/>
                        </a:rPr>
                        <a:t>Участие в акционерном</a:t>
                      </a:r>
                      <a:r>
                        <a:rPr lang="ru-RU" sz="1200" b="0" baseline="0" dirty="0">
                          <a:solidFill>
                            <a:schemeClr val="tx1"/>
                          </a:solidFill>
                          <a:latin typeface="Arial Narrow" panose="020B0606020202030204" pitchFamily="34" charset="0"/>
                        </a:rPr>
                        <a:t> капитале до 50%</a:t>
                      </a:r>
                      <a:r>
                        <a:rPr lang="en-US" sz="1200" b="0" baseline="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Внутренняя норма доходности превышает 13,5% в рублях</a:t>
                      </a:r>
                      <a:r>
                        <a:rPr lang="en-US" sz="1200" b="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a:solidFill>
                            <a:schemeClr val="tx1"/>
                          </a:solidFill>
                          <a:latin typeface="Arial Narrow" panose="020B0606020202030204" pitchFamily="34" charset="0"/>
                        </a:rPr>
                        <a:t>Выход</a:t>
                      </a:r>
                      <a:r>
                        <a:rPr lang="ru-RU" sz="1200" b="0" baseline="0" dirty="0">
                          <a:solidFill>
                            <a:schemeClr val="tx1"/>
                          </a:solidFill>
                          <a:latin typeface="Arial Narrow" panose="020B0606020202030204" pitchFamily="34" charset="0"/>
                        </a:rPr>
                        <a:t> РФПИ из инвестиции через 5-7 лет</a:t>
                      </a:r>
                      <a:r>
                        <a:rPr lang="en-US" sz="1200" b="0" baseline="0" dirty="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a:solidFill>
                            <a:schemeClr val="tx1"/>
                          </a:solidFill>
                          <a:latin typeface="Arial Narrow" panose="020B0606020202030204" pitchFamily="34" charset="0"/>
                          <a:ea typeface="+mn-ea"/>
                          <a:cs typeface="+mn-cs"/>
                        </a:rPr>
                        <a:t>9 страховых продуктов ЭКСАР</a:t>
                      </a:r>
                      <a:r>
                        <a:rPr lang="en-US" sz="1200" b="0" kern="1200" dirty="0">
                          <a:solidFill>
                            <a:schemeClr val="tx1"/>
                          </a:solidFill>
                          <a:latin typeface="Arial Narrow" panose="020B0606020202030204" pitchFamily="34" charset="0"/>
                          <a:ea typeface="+mn-ea"/>
                          <a:cs typeface="+mn-cs"/>
                        </a:rPr>
                        <a:t>.</a:t>
                      </a:r>
                      <a:endParaRPr lang="ru-RU" sz="1200" b="0" kern="1200" dirty="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a:latin typeface="+mj-lt"/>
                </a:rPr>
                <a:t>Ключевые </a:t>
              </a:r>
              <a:br>
                <a:rPr lang="ru-RU" sz="1200" b="1" kern="0" dirty="0">
                  <a:latin typeface="+mj-lt"/>
                </a:rPr>
              </a:br>
              <a:r>
                <a:rPr lang="ru-RU" sz="1200" b="1" kern="0" dirty="0">
                  <a:latin typeface="+mj-lt"/>
                </a:rPr>
                <a:t>требования </a:t>
              </a:r>
              <a:br>
                <a:rPr lang="ru-RU" sz="1200" b="1" kern="0" dirty="0">
                  <a:latin typeface="+mj-lt"/>
                </a:rPr>
              </a:br>
              <a:r>
                <a:rPr lang="ru-RU" sz="1200" b="1" kern="0" dirty="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a:t>Программа Инвестиционный лифт</a:t>
            </a:r>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a:t>• </a:t>
            </a:r>
            <a:r>
              <a:rPr lang="ru-RU" sz="1400" b="1" dirty="0">
                <a:latin typeface="+mn-lt"/>
                <a:cs typeface="+mn-cs"/>
              </a:rPr>
              <a:t>Инвестиционный 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a:latin typeface="+mn-lt"/>
                <a:cs typeface="+mn-cs"/>
              </a:rPr>
              <a:t>• В 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оказания 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Arial Narrow" panose="020B0606020202030204" pitchFamily="34" charset="0"/>
              </a:rPr>
              <a:t>Акционерное общество «Федеральная корпорация </a:t>
            </a:r>
            <a:br>
              <a:rPr lang="ru-RU" sz="2800" b="1" dirty="0">
                <a:solidFill>
                  <a:schemeClr val="tx1"/>
                </a:solidFill>
                <a:latin typeface="Arial Narrow" panose="020B0606020202030204" pitchFamily="34" charset="0"/>
              </a:rPr>
            </a:br>
            <a:r>
              <a:rPr lang="ru-RU" sz="2800" b="1" dirty="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a:solidFill>
                  <a:schemeClr val="tx1"/>
                </a:solidFill>
                <a:latin typeface="Arial Narrow" panose="020B0606020202030204" pitchFamily="34" charset="0"/>
              </a:rPr>
              <a:t>www.corpmsp.ru</a:t>
            </a:r>
            <a:r>
              <a:rPr lang="ru-RU" sz="2800" dirty="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гарантийных продуктов </a:t>
            </a:r>
            <a:br>
              <a:rPr lang="en-US" dirty="0"/>
            </a:br>
            <a:r>
              <a:rPr lang="ru-RU" dirty="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val="20000"/>
                    </a:ext>
                  </a:extLst>
                </a:gridCol>
                <a:gridCol w="2177857">
                  <a:extLst>
                    <a:ext uri="{9D8B030D-6E8A-4147-A177-3AD203B41FA5}">
                      <a16:colId xmlns:a16="http://schemas.microsoft.com/office/drawing/2014/main" val="20001"/>
                    </a:ext>
                  </a:extLst>
                </a:gridCol>
                <a:gridCol w="1489306">
                  <a:extLst>
                    <a:ext uri="{9D8B030D-6E8A-4147-A177-3AD203B41FA5}">
                      <a16:colId xmlns:a16="http://schemas.microsoft.com/office/drawing/2014/main" val="20002"/>
                    </a:ext>
                  </a:extLst>
                </a:gridCol>
                <a:gridCol w="1588456">
                  <a:extLst>
                    <a:ext uri="{9D8B030D-6E8A-4147-A177-3AD203B41FA5}">
                      <a16:colId xmlns:a16="http://schemas.microsoft.com/office/drawing/2014/main" val="20003"/>
                    </a:ext>
                  </a:extLst>
                </a:gridCol>
                <a:gridCol w="1797459">
                  <a:extLst>
                    <a:ext uri="{9D8B030D-6E8A-4147-A177-3AD203B41FA5}">
                      <a16:colId xmlns:a16="http://schemas.microsoft.com/office/drawing/2014/main" val="3653545549"/>
                    </a:ext>
                  </a:extLst>
                </a:gridCol>
                <a:gridCol w="3033150">
                  <a:extLst>
                    <a:ext uri="{9D8B030D-6E8A-4147-A177-3AD203B41FA5}">
                      <a16:colId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a:ln>
                            <a:noFill/>
                          </a:ln>
                          <a:solidFill>
                            <a:schemeClr val="bg1"/>
                          </a:solidFill>
                          <a:effectLst/>
                          <a:latin typeface="+mj-lt"/>
                        </a:rPr>
                        <a:t>Продукты</a:t>
                      </a:r>
                      <a:endParaRPr kumimoji="0" lang="en-US" sz="1600" b="1" i="0" u="none" strike="noStrike" cap="none" normalizeH="0" baseline="0" dirty="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a:ln>
                            <a:noFill/>
                          </a:ln>
                          <a:solidFill>
                            <a:schemeClr val="bg1"/>
                          </a:solidFill>
                          <a:effectLst/>
                          <a:latin typeface="+mj-lt"/>
                          <a:ea typeface="+mn-ea"/>
                          <a:cs typeface="+mn-cs"/>
                        </a:rPr>
                        <a:t>Плановый объем 2018 г.</a:t>
                      </a:r>
                      <a:endParaRPr kumimoji="0" lang="en-US" sz="1600" b="1" u="none" strike="noStrike" kern="1200" cap="none" normalizeH="0" baseline="0" dirty="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a:ln>
                            <a:noFill/>
                          </a:ln>
                          <a:solidFill>
                            <a:schemeClr val="bg1"/>
                          </a:solidFill>
                          <a:effectLst/>
                          <a:latin typeface="+mj-lt"/>
                          <a:ea typeface="+mn-ea"/>
                          <a:cs typeface="+mn-cs"/>
                        </a:rPr>
                        <a:t>Каналы продаж</a:t>
                      </a:r>
                      <a:endParaRPr kumimoji="0" lang="en-US" sz="1600" b="1" u="none" strike="noStrike" kern="1200" cap="none" normalizeH="0" baseline="0" dirty="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a:solidFill>
                            <a:schemeClr val="tx1"/>
                          </a:solidFill>
                          <a:latin typeface="+mj-lt"/>
                        </a:rPr>
                        <a:t>Корпорация</a:t>
                      </a:r>
                      <a:endParaRPr kumimoji="0" lang="en-US" sz="1600" b="1" i="0" u="none" strike="noStrike" cap="none" normalizeH="0" baseline="0" dirty="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a:ln>
                            <a:noFill/>
                          </a:ln>
                          <a:solidFill>
                            <a:schemeClr val="tx1"/>
                          </a:solidFill>
                          <a:effectLst/>
                          <a:latin typeface="+mj-lt"/>
                          <a:ea typeface="+mn-ea"/>
                          <a:cs typeface="+mn-cs"/>
                        </a:rPr>
                        <a:t>87,4</a:t>
                      </a:r>
                      <a:r>
                        <a:rPr kumimoji="0" lang="ru-RU" sz="1300" u="none" strike="noStrike" kern="1200" cap="none" normalizeH="0" baseline="0" dirty="0">
                          <a:ln>
                            <a:noFill/>
                          </a:ln>
                          <a:solidFill>
                            <a:schemeClr val="tx1"/>
                          </a:solidFill>
                          <a:effectLst/>
                          <a:latin typeface="+mj-lt"/>
                          <a:ea typeface="+mn-ea"/>
                          <a:cs typeface="+mn-cs"/>
                        </a:rPr>
                        <a:t> млрд руб.</a:t>
                      </a:r>
                      <a:endParaRPr kumimoji="0" lang="en-US" sz="13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a:ln>
                            <a:noFill/>
                          </a:ln>
                          <a:solidFill>
                            <a:schemeClr val="tx1"/>
                          </a:solidFill>
                          <a:effectLst/>
                          <a:latin typeface="+mj-lt"/>
                          <a:ea typeface="+mn-ea"/>
                          <a:cs typeface="+mn-cs"/>
                        </a:rPr>
                        <a:t>25-100 млн рублей</a:t>
                      </a:r>
                      <a:endParaRPr kumimoji="0" lang="en-US" sz="13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a:ln>
                            <a:noFill/>
                          </a:ln>
                          <a:solidFill>
                            <a:srgbClr val="000000"/>
                          </a:solidFill>
                          <a:effectLst/>
                          <a:uLnTx/>
                          <a:uFillTx/>
                          <a:latin typeface="+mj-lt"/>
                          <a:ea typeface="+mn-ea"/>
                          <a:cs typeface="+mn-cs"/>
                        </a:rPr>
                        <a:t>15,6</a:t>
                      </a:r>
                      <a:r>
                        <a:rPr kumimoji="0" lang="ru-RU" sz="1300" b="0" i="0" u="none" strike="noStrike" kern="1200" cap="none" spc="0" normalizeH="0" baseline="0" noProof="0" dirty="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a:solidFill>
                            <a:schemeClr val="tx1"/>
                          </a:solidFill>
                          <a:latin typeface="+mj-lt"/>
                        </a:rPr>
                        <a:t>84 РГО</a:t>
                      </a:r>
                      <a:endParaRPr kumimoji="0" lang="en-US" sz="1600" b="1" i="0" u="none" strike="noStrike" cap="none" normalizeH="0" baseline="0" dirty="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a:ln>
                            <a:noFill/>
                          </a:ln>
                          <a:solidFill>
                            <a:srgbClr val="000000"/>
                          </a:solidFill>
                          <a:effectLst/>
                          <a:uLnTx/>
                          <a:uFillTx/>
                          <a:latin typeface="+mj-lt"/>
                          <a:ea typeface="+mn-ea"/>
                          <a:cs typeface="+mn-cs"/>
                        </a:rPr>
                        <a:t>30,9</a:t>
                      </a:r>
                      <a:r>
                        <a:rPr kumimoji="0" lang="ru-RU" sz="1300" b="0" i="0" u="none" strike="noStrike" kern="1200" cap="none" spc="0" normalizeH="0" baseline="0" noProof="0" dirty="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a:ln>
                            <a:noFill/>
                          </a:ln>
                          <a:solidFill>
                            <a:schemeClr val="bg1"/>
                          </a:solidFill>
                          <a:effectLst/>
                          <a:latin typeface="+mj-lt"/>
                        </a:rPr>
                        <a:t>Итого НГС</a:t>
                      </a:r>
                      <a:endParaRPr kumimoji="0" lang="en-US" sz="2200" b="1" i="0" u="none" strike="noStrike" cap="none" normalizeH="0" baseline="0" dirty="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МСП </a:t>
            </a:r>
          </a:p>
          <a:p>
            <a:pPr defTabSz="914373" fontAlgn="auto">
              <a:spcBef>
                <a:spcPts val="0"/>
              </a:spcBef>
              <a:spcAft>
                <a:spcPts val="0"/>
              </a:spcAft>
            </a:pPr>
            <a:r>
              <a:rPr lang="ru-RU" b="1" dirty="0"/>
              <a:t>и объектам инфраструктуры поддержки субъектов МСП</a:t>
            </a:r>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4</a:t>
            </a:r>
          </a:p>
        </p:txBody>
      </p:sp>
    </p:spTree>
    <p:extLst>
      <p:ext uri="{BB962C8B-B14F-4D97-AF65-F5344CB8AC3E}">
        <p14:creationId xmlns:p14="http://schemas.microsoft.com/office/powerpoint/2010/main" val="358324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Корпорации</a:t>
            </a:r>
            <a:br>
              <a:rPr lang="ru-RU" dirty="0"/>
            </a:br>
            <a:br>
              <a:rPr lang="ru-RU" dirty="0"/>
            </a:br>
            <a:r>
              <a:rPr lang="ru-RU" b="0" dirty="0"/>
              <a:t>Предоставление независимых гарантий Корпорации </a:t>
            </a:r>
            <a:br>
              <a:rPr lang="en-US" b="0" dirty="0"/>
            </a:br>
            <a:r>
              <a:rPr lang="ru-RU" b="0" dirty="0"/>
              <a:t>для обеспечения кредитов субъектов МСП в банках-партнерах и организациях-партнерах</a:t>
            </a:r>
          </a:p>
        </p:txBody>
      </p:sp>
    </p:spTree>
    <p:extLst>
      <p:ext uri="{BB962C8B-B14F-4D97-AF65-F5344CB8AC3E}">
        <p14:creationId xmlns:p14="http://schemas.microsoft.com/office/powerpoint/2010/main" val="255604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заемщику</a:t>
            </a:r>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a:solidFill>
                  <a:srgbClr val="1F497D">
                    <a:lumMod val="50000"/>
                  </a:srgbClr>
                </a:solidFill>
                <a:latin typeface="Arial Narrow" panose="020B0606020202030204" pitchFamily="34" charset="0"/>
                <a:cs typeface="+mn-cs"/>
              </a:rPr>
              <a:t>Соответствие требованиям по структуре                уставного капитала</a:t>
            </a: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человек</a:t>
            </a: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181 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i="1" dirty="0">
                <a:latin typeface="Arial Narrow" panose="020B0606020202030204" pitchFamily="34" charset="0"/>
                <a:cs typeface="+mn-cs"/>
              </a:rPr>
              <a:t>(ст. 337 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№209-ФЗ</a:t>
              </a: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1</a:t>
              </a:r>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2</a:t>
              </a:r>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3</a:t>
              </a:r>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4</a:t>
              </a:r>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5</a:t>
              </a:r>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6</a:t>
              </a:r>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a:t>Оформленная в 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Банком/Организацией-партнером отвечать за исполнение субъектом 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Схема взаимодействия</a:t>
              </a:r>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a:t>До 70% от суммы гарантии исполнения контракта, суммы кредита на исполнение контракта</a:t>
            </a:r>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a:solidFill>
                    <a:srgbClr val="1F4E79"/>
                  </a:solidFill>
                </a:rPr>
                <a:t>Залог</a:t>
              </a: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a:solidFill>
                    <a:srgbClr val="00A1DE"/>
                  </a:solidFill>
                </a:rPr>
                <a:t>Кредит</a:t>
              </a: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a:solidFill>
                  <a:srgbClr val="C00000"/>
                </a:solidFill>
              </a:rPr>
              <a:t>Гарантия</a:t>
            </a: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t>Субъект МСП</a:t>
            </a:r>
          </a:p>
          <a:p>
            <a:pPr marL="630238"/>
            <a:r>
              <a:rPr lang="ru-RU" sz="1000" dirty="0"/>
              <a:t>(заемщик, принципал </a:t>
            </a:r>
            <a:endParaRPr lang="en-US" sz="1000" dirty="0"/>
          </a:p>
          <a:p>
            <a:pPr marL="630238"/>
            <a:r>
              <a:rPr lang="ru-RU" sz="1000" dirty="0"/>
              <a:t>по 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Региональная гарантийная организация</a:t>
            </a:r>
          </a:p>
          <a:p>
            <a:pPr marL="630238"/>
            <a:r>
              <a:rPr lang="ru-RU" sz="1000" dirty="0">
                <a:solidFill>
                  <a:schemeClr val="tx1"/>
                </a:solidFill>
              </a:rPr>
              <a:t>(поручитель)</a:t>
            </a: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организации – 50% от суммы кредита (кроме гарантий для исполнения контрактов и для развития </a:t>
            </a:r>
            <a:r>
              <a:rPr lang="ru-RU" sz="1400" b="1" dirty="0" err="1"/>
              <a:t>сельхозкооперации</a:t>
            </a:r>
            <a:r>
              <a:rPr lang="ru-RU" sz="1400" b="1" dirty="0"/>
              <a:t>) </a:t>
            </a:r>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организации – </a:t>
            </a:r>
          </a:p>
          <a:p>
            <a:pPr algn="ctr"/>
            <a:r>
              <a:rPr lang="ru-RU" sz="1400" b="1" dirty="0"/>
              <a:t>до 75% от суммы кредита</a:t>
            </a:r>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a:solidFill>
                  <a:schemeClr val="tx1">
                    <a:lumMod val="95000"/>
                    <a:lumOff val="5000"/>
                  </a:schemeClr>
                </a:solidFill>
              </a:rPr>
              <a:t>* до 75% от суммы 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a:solidFill>
                    <a:srgbClr val="1F4E79"/>
                  </a:solidFill>
                </a:rPr>
                <a:t>Залог</a:t>
              </a: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a:solidFill>
                    <a:srgbClr val="00A1DE"/>
                  </a:solidFill>
                </a:rPr>
                <a:t>Кредит</a:t>
              </a: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a:solidFill>
                  <a:srgbClr val="C00000"/>
                </a:solidFill>
              </a:rPr>
              <a:t>Гарантия</a:t>
            </a: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t>Субъект МСП</a:t>
            </a:r>
          </a:p>
          <a:p>
            <a:pPr marL="630238"/>
            <a:r>
              <a:rPr lang="ru-RU" sz="1000" dirty="0"/>
              <a:t>(заемщик, принципал </a:t>
            </a:r>
            <a:endParaRPr lang="en-US" sz="1000" dirty="0"/>
          </a:p>
          <a:p>
            <a:pPr marL="630238"/>
            <a:r>
              <a:rPr lang="ru-RU" sz="1000" dirty="0"/>
              <a:t>по 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a:solidFill>
                  <a:srgbClr val="F5750B"/>
                </a:solidFill>
              </a:rPr>
              <a:t>Поручительство</a:t>
            </a: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a:solidFill>
                  <a:schemeClr val="tx1">
                    <a:lumMod val="95000"/>
                    <a:lumOff val="5000"/>
                  </a:schemeClr>
                </a:solidFill>
              </a:rPr>
              <a:t>Поручительство РГО за исполнение субъектом МСП обязательств в рамках собственного лимита РГО</a:t>
            </a: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a:solidFill>
                    <a:schemeClr val="tx1">
                      <a:lumMod val="95000"/>
                      <a:lumOff val="5000"/>
                    </a:schemeClr>
                  </a:solidFill>
                </a:rPr>
                <a:t>50-70%* суммы кредита</a:t>
              </a: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a:solidFill>
                    <a:schemeClr val="tx1"/>
                  </a:solidFill>
                </a:rPr>
                <a:t>(бенефициар по гарантии Корпорации)</a:t>
              </a: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a:solidFill>
                    <a:schemeClr val="tx1"/>
                  </a:solidFill>
                </a:rPr>
                <a:t>(бенефициар по гарантии Корпорации)</a:t>
              </a: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7</a:t>
            </a:r>
          </a:p>
        </p:txBody>
      </p:sp>
    </p:spTree>
    <p:extLst>
      <p:ext uri="{BB962C8B-B14F-4D97-AF65-F5344CB8AC3E}">
        <p14:creationId xmlns:p14="http://schemas.microsoft.com/office/powerpoint/2010/main" val="419768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a:t>Специальные гарантийные продукты для сельского хозяйства</a:t>
            </a:r>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Схема взаимодействия</a:t>
              </a:r>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Региональная гарантийная организация</a:t>
            </a:r>
          </a:p>
          <a:p>
            <a:pPr marL="630238"/>
            <a:r>
              <a:rPr lang="ru-RU" sz="1000" dirty="0">
                <a:solidFill>
                  <a:schemeClr val="tx1"/>
                </a:solidFill>
              </a:rPr>
              <a:t>(поручитель)</a:t>
            </a: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a:solidFill>
                    <a:srgbClr val="00A1DE"/>
                  </a:solidFill>
                </a:rPr>
                <a:t>Частичный залог</a:t>
              </a: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a:solidFill>
                    <a:srgbClr val="1F4E79"/>
                  </a:solidFill>
                </a:rPr>
                <a:t>Кредит</a:t>
              </a: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a:solidFill>
                  <a:srgbClr val="C00000"/>
                </a:solidFill>
              </a:rPr>
              <a:t>Гарантия</a:t>
            </a: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t>Субъект МСП</a:t>
            </a:r>
          </a:p>
          <a:p>
            <a:pPr marL="630238"/>
            <a:r>
              <a:rPr lang="ru-RU" sz="1000" dirty="0"/>
              <a:t>(заемщик, принципал </a:t>
            </a:r>
            <a:endParaRPr lang="en-US" sz="1000" dirty="0"/>
          </a:p>
          <a:p>
            <a:pPr marL="630238"/>
            <a:r>
              <a:rPr lang="ru-RU" sz="1000" dirty="0"/>
              <a:t>по 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a:solidFill>
                  <a:srgbClr val="F5750B"/>
                </a:solidFill>
              </a:rPr>
              <a:t>Поручительство</a:t>
            </a: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a:solidFill>
                  <a:schemeClr val="tx1">
                    <a:lumMod val="95000"/>
                    <a:lumOff val="5000"/>
                  </a:schemeClr>
                </a:solidFill>
              </a:rPr>
              <a:t>но не мене 10 % от суммы основного долга по кредиту</a:t>
            </a: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a:solidFill>
                    <a:schemeClr val="tx1"/>
                  </a:solidFill>
                </a:rPr>
                <a:t>(бенефициар по гарантии Корпорации)</a:t>
              </a: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t>₽</a:t>
                </a:r>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a:latin typeface="Arial Narrow" panose="020B0606020202030204" pitchFamily="34" charset="0"/>
              </a:rPr>
              <a:t>8</a:t>
            </a: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a:t>Согарантии</a:t>
            </a:r>
            <a:r>
              <a:rPr lang="ru-RU" sz="1600" b="1" dirty="0"/>
              <a:t> для сельскохозяйственных кооперативов.</a:t>
            </a:r>
          </a:p>
          <a:p>
            <a:pPr algn="ctr"/>
            <a:endParaRPr lang="ru-RU" sz="700" b="1" dirty="0"/>
          </a:p>
          <a:p>
            <a:pPr algn="ctr"/>
            <a:r>
              <a:rPr lang="ru-RU" sz="1600" b="1" dirty="0"/>
              <a:t>Гарантия Корпорации совместно с поручительством региональной гарантийной организации покрывает 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t>Прямые гарантии для обеспечение исполнения части обязательств субъекта МСП - лизингополучателя по договору лизинга, заключаемого с организацией-партнером Корпорации (лизингодателем).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до 20% балансовой (остаточной) стоимости предмета лизинга</a:t>
            </a:r>
          </a:p>
          <a:p>
            <a:pPr marL="171450" lvl="0" indent="-171450">
              <a:buFont typeface="Arial" panose="020B0604020202020204" pitchFamily="34" charset="0"/>
              <a:buChar char="•"/>
            </a:pPr>
            <a:r>
              <a:rPr lang="ru-RU" sz="1050" dirty="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p>
          <a:p>
            <a:pPr algn="ctr"/>
            <a:r>
              <a:rPr lang="ru-RU" sz="1200" dirty="0">
                <a:solidFill>
                  <a:schemeClr val="tx2"/>
                </a:solidFill>
              </a:rPr>
              <a:t>КРС</a:t>
            </a: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a:solidFill>
                  <a:srgbClr val="00A1DE"/>
                </a:solidFill>
              </a:rPr>
              <a:t>Авансовый </a:t>
            </a:r>
          </a:p>
          <a:p>
            <a:pPr lvl="0" algn="ctr"/>
            <a:r>
              <a:rPr lang="ru-RU" sz="1200" dirty="0">
                <a:solidFill>
                  <a:srgbClr val="00A1DE"/>
                </a:solidFill>
              </a:rPr>
              <a:t>платеж</a:t>
            </a: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a:solidFill>
                  <a:srgbClr val="C00000"/>
                </a:solidFill>
              </a:rPr>
              <a:t>Гарантия</a:t>
            </a: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t>Субъект МСП</a:t>
            </a:r>
          </a:p>
          <a:p>
            <a:pPr marL="630238"/>
            <a:r>
              <a:rPr lang="ru-RU" sz="1000" dirty="0"/>
              <a:t>(заемщик, принципал </a:t>
            </a:r>
            <a:endParaRPr lang="en-US" sz="1000" dirty="0"/>
          </a:p>
          <a:p>
            <a:pPr marL="630238"/>
            <a:r>
              <a:rPr lang="ru-RU" sz="1000" dirty="0"/>
              <a:t>по 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Организация-партнер</a:t>
            </a:r>
          </a:p>
          <a:p>
            <a:pPr marL="630238"/>
            <a:r>
              <a:rPr lang="ru-RU" sz="1100" b="1" dirty="0">
                <a:solidFill>
                  <a:schemeClr val="tx1"/>
                </a:solidFill>
              </a:rPr>
              <a:t>Лизинговая компания</a:t>
            </a:r>
          </a:p>
          <a:p>
            <a:pPr marL="630238"/>
            <a:r>
              <a:rPr lang="ru-RU" sz="1000" dirty="0">
                <a:solidFill>
                  <a:schemeClr val="tx1"/>
                </a:solidFill>
              </a:rPr>
              <a:t>(бенефициар по гарантии Корпорации)</a:t>
            </a: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br>
              <a:rPr lang="ru-RU" dirty="0"/>
            </a:br>
            <a:r>
              <a:rPr lang="ru-RU" dirty="0"/>
              <a:t>для субъекта МСП</a:t>
            </a:r>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и займам с 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Широкая 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Условия продуктов </a:t>
            </a:r>
          </a:p>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максимально адаптированы к специфике субъектов МСП</a:t>
            </a: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Отсутствуют специальные требования к обеспечению по кредитным сделкам</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Отсутствует необходимость предоставления обеспечения по гарантиям</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гарантий на порядок ниже стоимости банковских гарантий у банков-партнеров</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рассрочки уплаты вознаграждения Корпорации в течение всего срока действия гарантии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гарантии как по новым, так и по ранее заключенным кредитным договорам</a:t>
            </a: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Все взаимодействие с Корпорацией по вопросу получения гарантии осуществляет банк-партнер</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Банк-партнер самостоятельно соберет и направит в Корпорацию все необходимые документы для получения гарантии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Быстрое принятие решения о предоставлении гарантии (до 10 рабочих дней после предоставления в Корпорацию полного пакета документов)</a:t>
            </a: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Что предлагает Корпорация своим клиентам</a:t>
              </a:r>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a:t>Какие возможности получают субъекты МСП</a:t>
              </a:r>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9</a:t>
            </a:r>
          </a:p>
        </p:txBody>
      </p:sp>
    </p:spTree>
    <p:extLst>
      <p:ext uri="{BB962C8B-B14F-4D97-AF65-F5344CB8AC3E}">
        <p14:creationId xmlns:p14="http://schemas.microsoft.com/office/powerpoint/2010/main" val="1271907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151017</TotalTime>
  <Words>6349</Words>
  <Application>Microsoft Office PowerPoint</Application>
  <PresentationFormat>Произвольный</PresentationFormat>
  <Paragraphs>804</Paragraphs>
  <Slides>33</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Aparajita</vt:lpstr>
      <vt:lpstr>Arial</vt:lpstr>
      <vt:lpstr>Arial Black</vt:lpstr>
      <vt:lpstr>Arial Narrow</vt:lpstr>
      <vt:lpstr>Book Antiqua</vt:lpstr>
      <vt:lpstr>Calibri</vt:lpstr>
      <vt:lpstr>Courier New</vt:lpstr>
      <vt:lpstr>Times New Roman</vt:lpstr>
      <vt:lpstr>Wingdings</vt:lpstr>
      <vt:lpstr>Wingdings 2</vt: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Юрий</cp:lastModifiedBy>
  <cp:revision>4550</cp:revision>
  <cp:lastPrinted>2018-02-01T09:35:01Z</cp:lastPrinted>
  <dcterms:created xsi:type="dcterms:W3CDTF">2010-08-23T12:41:44Z</dcterms:created>
  <dcterms:modified xsi:type="dcterms:W3CDTF">2018-05-22T07:02:28Z</dcterms:modified>
</cp:coreProperties>
</file>