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(401 613,2 тыс.руб.)</c:v>
                </c:pt>
                <c:pt idx="1">
                  <c:v>фактически исполнено        (398 879,9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401613.2</c:v>
                </c:pt>
                <c:pt idx="1">
                  <c:v>398879.9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137536"/>
        <c:axId val="29147520"/>
        <c:axId val="0"/>
      </c:bar3DChart>
      <c:catAx>
        <c:axId val="2913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9147520"/>
        <c:crosses val="autoZero"/>
        <c:auto val="1"/>
        <c:lblAlgn val="ctr"/>
        <c:lblOffset val="100"/>
        <c:noMultiLvlLbl val="0"/>
      </c:catAx>
      <c:valAx>
        <c:axId val="291475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137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969344718356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93 618,4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92 103,1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93618.4</c:v>
                </c:pt>
                <c:pt idx="1">
                  <c:v>92103.1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8 406,80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2E-3"/>
                  <c:y val="-8.7874129070734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7 592,00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#,##0">
                  <c:v>8406.7999999999993</c:v>
                </c:pt>
                <c:pt idx="1">
                  <c:v>7592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2923611935838547"/>
                  <c:y val="-4.25197398729362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273 800,3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300 568,6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273800.3</c:v>
                </c:pt>
                <c:pt idx="1">
                  <c:v>300568.59999999998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98912"/>
        <c:axId val="53445760"/>
      </c:lineChart>
      <c:catAx>
        <c:axId val="5339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53445760"/>
        <c:crosses val="autoZero"/>
        <c:auto val="1"/>
        <c:lblAlgn val="ctr"/>
        <c:lblOffset val="100"/>
        <c:noMultiLvlLbl val="0"/>
      </c:catAx>
      <c:valAx>
        <c:axId val="534457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339891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Отдел культуры администрации Суражского райоа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0.6</c:v>
                </c:pt>
                <c:pt idx="1">
                  <c:v>27.6</c:v>
                </c:pt>
                <c:pt idx="2">
                  <c:v>61.2</c:v>
                </c:pt>
                <c:pt idx="3">
                  <c:v>6.5</c:v>
                </c:pt>
                <c:pt idx="4">
                  <c:v>0.2</c:v>
                </c:pt>
                <c:pt idx="5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37 184,0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259 225,</a:t>
                    </a:r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26 544,2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32530.7</c:v>
                </c:pt>
                <c:pt idx="1">
                  <c:v>235394.9</c:v>
                </c:pt>
                <c:pt idx="2">
                  <c:v>31760.6</c:v>
                </c:pt>
                <c:pt idx="3">
                  <c:v>19970.7</c:v>
                </c:pt>
                <c:pt idx="4">
                  <c:v>15341.8</c:v>
                </c:pt>
                <c:pt idx="5">
                  <c:v>29793.599999999999</c:v>
                </c:pt>
                <c:pt idx="6" formatCode="General">
                  <c:v>513.29999999999995</c:v>
                </c:pt>
                <c:pt idx="7">
                  <c:v>1231.2</c:v>
                </c:pt>
                <c:pt idx="8">
                  <c:v>9222.1</c:v>
                </c:pt>
                <c:pt idx="9" formatCode="General">
                  <c:v>615.9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32 282,9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246</a:t>
                    </a:r>
                    <a:r>
                      <a:rPr lang="ru-RU" baseline="0" dirty="0" smtClean="0"/>
                      <a:t> 575,7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32282.9</c:v>
                </c:pt>
                <c:pt idx="1">
                  <c:v>246575.7</c:v>
                </c:pt>
                <c:pt idx="2">
                  <c:v>28008.1</c:v>
                </c:pt>
                <c:pt idx="3">
                  <c:v>26115.1</c:v>
                </c:pt>
                <c:pt idx="4">
                  <c:v>10759.3</c:v>
                </c:pt>
                <c:pt idx="5">
                  <c:v>18142.900000000001</c:v>
                </c:pt>
                <c:pt idx="6" formatCode="General">
                  <c:v>503.7</c:v>
                </c:pt>
                <c:pt idx="7">
                  <c:v>1553.8</c:v>
                </c:pt>
                <c:pt idx="8">
                  <c:v>34635</c:v>
                </c:pt>
                <c:pt idx="9" formatCode="General">
                  <c:v>303.39999999999998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639488"/>
        <c:axId val="82526592"/>
        <c:axId val="0"/>
      </c:bar3DChart>
      <c:catAx>
        <c:axId val="8263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82526592"/>
        <c:crosses val="autoZero"/>
        <c:auto val="1"/>
        <c:lblAlgn val="ctr"/>
        <c:lblOffset val="100"/>
        <c:noMultiLvlLbl val="0"/>
      </c:catAx>
      <c:valAx>
        <c:axId val="825265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263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3,6 </a:t>
                    </a:r>
                    <a:r>
                      <a:rPr lang="ru-RU" dirty="0" smtClean="0"/>
                      <a:t>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3.6</c:v>
                </c:pt>
                <c:pt idx="1">
                  <c:v>3.7</c:v>
                </c:pt>
                <c:pt idx="2">
                  <c:v>56.1</c:v>
                </c:pt>
                <c:pt idx="3">
                  <c:v>2.2999999999999998</c:v>
                </c:pt>
                <c:pt idx="4">
                  <c:v>13.6</c:v>
                </c:pt>
                <c:pt idx="5">
                  <c:v>20.7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676560779606239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633426457584213E-3"/>
                  <c:y val="-4.99146775019577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0.01</c:v>
                </c:pt>
                <c:pt idx="1">
                  <c:v>18.2</c:v>
                </c:pt>
                <c:pt idx="2">
                  <c:v>74.599999999999994</c:v>
                </c:pt>
                <c:pt idx="3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9,5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60.5</c:v>
                </c:pt>
                <c:pt idx="1">
                  <c:v>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20.399999999999999</c:v>
                </c:pt>
                <c:pt idx="1">
                  <c:v>70.8</c:v>
                </c:pt>
                <c:pt idx="2">
                  <c:v>4</c:v>
                </c:pt>
                <c:pt idx="3">
                  <c:v>0.3</c:v>
                </c:pt>
                <c:pt idx="4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50344.6</c:v>
                </c:pt>
                <c:pt idx="1">
                  <c:v>50344.6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83857408"/>
        <c:axId val="83858944"/>
        <c:axId val="82690048"/>
      </c:bar3DChart>
      <c:catAx>
        <c:axId val="8385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83858944"/>
        <c:crosses val="autoZero"/>
        <c:auto val="1"/>
        <c:lblAlgn val="ctr"/>
        <c:lblOffset val="100"/>
        <c:noMultiLvlLbl val="0"/>
      </c:catAx>
      <c:valAx>
        <c:axId val="838589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3857408"/>
        <c:crosses val="autoZero"/>
        <c:crossBetween val="between"/>
      </c:valAx>
      <c:serAx>
        <c:axId val="8269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38589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174496.2</c:v>
                </c:pt>
                <c:pt idx="1">
                  <c:v>174496.2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3929472"/>
        <c:axId val="93931008"/>
        <c:axId val="82691392"/>
      </c:bar3DChart>
      <c:catAx>
        <c:axId val="9392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3931008"/>
        <c:crosses val="autoZero"/>
        <c:auto val="1"/>
        <c:lblAlgn val="ctr"/>
        <c:lblOffset val="100"/>
        <c:noMultiLvlLbl val="0"/>
      </c:catAx>
      <c:valAx>
        <c:axId val="939310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3929472"/>
        <c:crosses val="autoZero"/>
        <c:crossBetween val="between"/>
      </c:valAx>
      <c:serAx>
        <c:axId val="8269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9393100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9900.2000000000007</c:v>
                </c:pt>
                <c:pt idx="1">
                  <c:v>9900.2000000000007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4011392"/>
        <c:axId val="94012928"/>
        <c:axId val="82692736"/>
      </c:bar3DChart>
      <c:catAx>
        <c:axId val="9401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94012928"/>
        <c:crosses val="autoZero"/>
        <c:auto val="1"/>
        <c:lblAlgn val="ctr"/>
        <c:lblOffset val="100"/>
        <c:noMultiLvlLbl val="0"/>
      </c:catAx>
      <c:valAx>
        <c:axId val="940129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4011392"/>
        <c:crosses val="autoZero"/>
        <c:crossBetween val="between"/>
      </c:valAx>
      <c:serAx>
        <c:axId val="8269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9401292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100,2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(101 139,0)</c:v>
                </c:pt>
                <c:pt idx="1">
                  <c:v>Фактически исполнено                (102 025,2)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99483.199999999997</c:v>
                </c:pt>
                <c:pt idx="1">
                  <c:v>99695.1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472256"/>
        <c:axId val="31486336"/>
        <c:axId val="0"/>
      </c:bar3DChart>
      <c:catAx>
        <c:axId val="3147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31486336"/>
        <c:crosses val="autoZero"/>
        <c:auto val="1"/>
        <c:lblAlgn val="ctr"/>
        <c:lblOffset val="100"/>
        <c:noMultiLvlLbl val="0"/>
      </c:catAx>
      <c:valAx>
        <c:axId val="314863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147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26131.8</c:v>
                </c:pt>
                <c:pt idx="1">
                  <c:v>26115.1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4378624"/>
        <c:axId val="94384512"/>
        <c:axId val="84141824"/>
      </c:bar3DChart>
      <c:catAx>
        <c:axId val="9437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94384512"/>
        <c:crosses val="autoZero"/>
        <c:auto val="1"/>
        <c:lblAlgn val="ctr"/>
        <c:lblOffset val="100"/>
        <c:noMultiLvlLbl val="0"/>
      </c:catAx>
      <c:valAx>
        <c:axId val="943845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4378624"/>
        <c:crosses val="autoZero"/>
        <c:crossBetween val="between"/>
      </c:valAx>
      <c:serAx>
        <c:axId val="8414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94384512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303.39999999999998</c:v>
                </c:pt>
                <c:pt idx="1">
                  <c:v>303.39999999999998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00964224"/>
        <c:axId val="100965760"/>
        <c:axId val="95320256"/>
      </c:bar3DChart>
      <c:catAx>
        <c:axId val="10096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65760"/>
        <c:crosses val="autoZero"/>
        <c:auto val="1"/>
        <c:lblAlgn val="ctr"/>
        <c:lblOffset val="100"/>
        <c:noMultiLvlLbl val="0"/>
      </c:catAx>
      <c:valAx>
        <c:axId val="10096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64224"/>
        <c:crosses val="autoZero"/>
        <c:crossBetween val="between"/>
      </c:valAx>
      <c:serAx>
        <c:axId val="9532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65760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10759.3</c:v>
                </c:pt>
                <c:pt idx="1">
                  <c:v>10759.3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94066560"/>
        <c:axId val="94403200"/>
        <c:axId val="94523840"/>
      </c:bar3DChart>
      <c:catAx>
        <c:axId val="940665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94403200"/>
        <c:crosses val="autoZero"/>
        <c:auto val="1"/>
        <c:lblAlgn val="ctr"/>
        <c:lblOffset val="100"/>
        <c:noMultiLvlLbl val="0"/>
      </c:catAx>
      <c:valAx>
        <c:axId val="944032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4066560"/>
        <c:crosses val="autoZero"/>
        <c:crossBetween val="between"/>
      </c:valAx>
      <c:serAx>
        <c:axId val="94523840"/>
        <c:scaling>
          <c:orientation val="minMax"/>
        </c:scaling>
        <c:delete val="1"/>
        <c:axPos val="b"/>
        <c:majorTickMark val="out"/>
        <c:minorTickMark val="none"/>
        <c:tickLblPos val="nextTo"/>
        <c:crossAx val="94403200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900</c:v>
                </c:pt>
                <c:pt idx="1">
                  <c:v>9859.2999999999993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900</c:v>
                </c:pt>
                <c:pt idx="1">
                  <c:v>9859.2999999999993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06336"/>
        <c:axId val="100607872"/>
      </c:barChart>
      <c:catAx>
        <c:axId val="100606336"/>
        <c:scaling>
          <c:orientation val="minMax"/>
        </c:scaling>
        <c:delete val="0"/>
        <c:axPos val="l"/>
        <c:majorTickMark val="out"/>
        <c:minorTickMark val="none"/>
        <c:tickLblPos val="nextTo"/>
        <c:crossAx val="100607872"/>
        <c:crosses val="autoZero"/>
        <c:auto val="1"/>
        <c:lblAlgn val="ctr"/>
        <c:lblOffset val="100"/>
        <c:noMultiLvlLbl val="0"/>
      </c:catAx>
      <c:valAx>
        <c:axId val="100607872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0060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99,9 %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400726.6</c:v>
                </c:pt>
                <c:pt idx="1">
                  <c:v>400263.7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055872"/>
        <c:axId val="53057408"/>
        <c:axId val="0"/>
      </c:bar3DChart>
      <c:catAx>
        <c:axId val="5305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53057408"/>
        <c:crosses val="autoZero"/>
        <c:auto val="1"/>
        <c:lblAlgn val="ctr"/>
        <c:lblOffset val="100"/>
        <c:noMultiLvlLbl val="0"/>
      </c:catAx>
      <c:valAx>
        <c:axId val="530574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3055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100,2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99483.199999999997</c:v>
                </c:pt>
                <c:pt idx="1">
                  <c:v>99695.1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070848"/>
        <c:axId val="53072640"/>
        <c:axId val="0"/>
      </c:bar3DChart>
      <c:catAx>
        <c:axId val="5307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53072640"/>
        <c:crosses val="autoZero"/>
        <c:auto val="1"/>
        <c:lblAlgn val="ctr"/>
        <c:lblOffset val="100"/>
        <c:noMultiLvlLbl val="0"/>
      </c:catAx>
      <c:valAx>
        <c:axId val="53072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307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93.9</c:v>
                </c:pt>
                <c:pt idx="1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92 103,1,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92 103,1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74,1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74.099999999999994</c:v>
                </c:pt>
                <c:pt idx="1">
                  <c:v>7.9</c:v>
                </c:pt>
                <c:pt idx="2">
                  <c:v>0.6</c:v>
                </c:pt>
                <c:pt idx="3">
                  <c:v>0.4</c:v>
                </c:pt>
                <c:pt idx="4">
                  <c:v>16.100000000000001</c:v>
                </c:pt>
                <c:pt idx="5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</a:t>
            </a:r>
            <a:r>
              <a:rPr lang="ru-RU" sz="1600" dirty="0" smtClean="0"/>
              <a:t>7 592,0 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7 592,0,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326104289065922"/>
                  <c:y val="-0.143851431675104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21662298960245E-2"/>
                  <c:y val="-2.56575295234317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5.8070549350725711E-2"/>
                  <c:y val="-4.0356344592462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76.3</c:v>
                </c:pt>
                <c:pt idx="1">
                  <c:v>9.3000000000000007</c:v>
                </c:pt>
                <c:pt idx="2">
                  <c:v>13.3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99,9 </a:t>
            </a:r>
            <a:r>
              <a:rPr lang="ru-RU" sz="1600" dirty="0" smtClean="0"/>
              <a:t>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400726.6</c:v>
                </c:pt>
                <c:pt idx="1">
                  <c:v>400263.7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3541504"/>
        <c:axId val="53219712"/>
        <c:axId val="0"/>
      </c:bar3DChart>
      <c:catAx>
        <c:axId val="53541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219712"/>
        <c:crosses val="autoZero"/>
        <c:auto val="1"/>
        <c:lblAlgn val="ctr"/>
        <c:lblOffset val="100"/>
        <c:noMultiLvlLbl val="0"/>
      </c:catAx>
      <c:valAx>
        <c:axId val="5321971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5354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5,1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1.9</c:v>
                </c:pt>
                <c:pt idx="2">
                  <c:v>75.099999999999994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4536504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депутатов</a:t>
            </a:r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2017 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12515105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0343070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8810276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09318756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300 568,7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95 337,0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32 089 ,9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–172 468,6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54,0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Прочие безвозмездные поступления   – 619,2 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25575441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66657754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36547381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2017 </a:t>
            </a:r>
            <a:r>
              <a:rPr lang="ru-RU" sz="1800" dirty="0" smtClean="0">
                <a:solidFill>
                  <a:schemeClr val="tx1"/>
                </a:solidFill>
              </a:rPr>
              <a:t>год проведено 6 заседаний комиссии, на которых было </a:t>
            </a:r>
            <a:r>
              <a:rPr lang="ru-RU" sz="1800" dirty="0" smtClean="0">
                <a:solidFill>
                  <a:schemeClr val="tx1"/>
                </a:solidFill>
              </a:rPr>
              <a:t>заслушано 27 </a:t>
            </a:r>
            <a:r>
              <a:rPr lang="ru-RU" sz="1800" dirty="0" smtClean="0">
                <a:solidFill>
                  <a:schemeClr val="tx1"/>
                </a:solidFill>
              </a:rPr>
              <a:t>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 области </a:t>
            </a:r>
            <a:r>
              <a:rPr lang="ru-RU" sz="1800" dirty="0" smtClean="0">
                <a:solidFill>
                  <a:schemeClr val="tx1"/>
                </a:solidFill>
              </a:rPr>
              <a:t>2 273,0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398 879,9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03347481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44690"/>
              </p:ext>
            </p:extLst>
          </p:nvPr>
        </p:nvGraphicFramePr>
        <p:xfrm>
          <a:off x="323528" y="692695"/>
          <a:ext cx="8496944" cy="534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</a:t>
                      </a:r>
                      <a:r>
                        <a:rPr lang="ru-RU" dirty="0" smtClean="0"/>
                        <a:t>2017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2017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244 370,7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244 370,7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15 413,0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15 413,0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Отдел культуры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26 131,8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26 115,1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112 571,8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109 895,3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97,6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2 373,7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2 343,7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98,7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742,1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98,7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39115850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8,1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(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32 282,9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41607280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28.12.2016 г. № 210 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на 2017 -2019 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8 раз: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31.01.2017 г. № 226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28.02.2017 г. № 232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12.04.2017 г. № 240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 28.04.2017 г. № 245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28.06.2017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255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31.08.2017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264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28.11.2017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280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26.12.2017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284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4,5 %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(18 142,9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653853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61,8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(246 575,7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40614818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904967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детские сады посещают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914 детей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(-24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 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88996342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общеобразовательных школах числится 2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227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(+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47066321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ЦДТ числится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505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172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в ДЮСШ – 315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02953732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6,5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(26 115,1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0096308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7,0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(28 008,1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45518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2 144,5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2 144,5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2 169,8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2 159,2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23 252,3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22 591,3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97,2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28 679,6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28 008,1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0,1 %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(303,4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396969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10 759,3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35570896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35045839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«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2017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2017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85433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400 263,7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398 879,9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1 383,8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расходной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0008246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788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51264443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84667668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1353</Words>
  <Application>Microsoft Office PowerPoint</Application>
  <PresentationFormat>Экран (4:3)</PresentationFormat>
  <Paragraphs>379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28.12.2016 г. № 210 «О бюджете Суражского муниципального района на 2017 -2019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80</cp:revision>
  <dcterms:created xsi:type="dcterms:W3CDTF">2017-03-20T12:42:22Z</dcterms:created>
  <dcterms:modified xsi:type="dcterms:W3CDTF">2018-07-06T07:57:36Z</dcterms:modified>
</cp:coreProperties>
</file>