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9" r:id="rId10"/>
    <p:sldId id="280" r:id="rId11"/>
    <p:sldId id="281" r:id="rId12"/>
    <p:sldId id="282" r:id="rId13"/>
    <p:sldId id="283" r:id="rId14"/>
    <p:sldId id="285" r:id="rId15"/>
    <p:sldId id="278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86" r:id="rId30"/>
    <p:sldId id="28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уточненный план                  (537 844,4 тыс.руб.)</c:v>
                </c:pt>
                <c:pt idx="1">
                  <c:v>фактически исполнено        (486 485,8 тыс.руб.)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537844.4</c:v>
                </c:pt>
                <c:pt idx="1">
                  <c:v>486485.8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000960"/>
        <c:axId val="41002496"/>
        <c:axId val="0"/>
      </c:bar3DChart>
      <c:catAx>
        <c:axId val="41000960"/>
        <c:scaling>
          <c:orientation val="minMax"/>
        </c:scaling>
        <c:delete val="0"/>
        <c:axPos val="b"/>
        <c:majorTickMark val="out"/>
        <c:minorTickMark val="none"/>
        <c:tickLblPos val="nextTo"/>
        <c:crossAx val="41002496"/>
        <c:crosses val="autoZero"/>
        <c:auto val="1"/>
        <c:lblAlgn val="ctr"/>
        <c:lblOffset val="100"/>
        <c:noMultiLvlLbl val="0"/>
      </c:catAx>
      <c:valAx>
        <c:axId val="41002496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410009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6.519693447183563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92 103,1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5612748008841929E-3"/>
                  <c:y val="6.236228514697332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97 358,5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92103.1</c:v>
                </c:pt>
                <c:pt idx="1">
                  <c:v>97358.5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</c:v>
                </c:pt>
              </c:strCache>
            </c:strRef>
          </c:tx>
          <c:dLbls>
            <c:dLbl>
              <c:idx val="0"/>
              <c:layout>
                <c:manualLayout>
                  <c:x val="2.4326798938049028E-2"/>
                  <c:y val="-3.96850905480738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7 592,0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204249336280642E-3"/>
                  <c:y val="-8.787412907073499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7 926,6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Лист1!$C$2:$C$3</c:f>
              <c:numCache>
                <c:formatCode>#,##0.00</c:formatCode>
                <c:ptCount val="2"/>
                <c:pt idx="0" formatCode="#,##0">
                  <c:v>7592</c:v>
                </c:pt>
                <c:pt idx="1">
                  <c:v>7926.6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dLbl>
              <c:idx val="0"/>
              <c:layout>
                <c:manualLayout>
                  <c:x val="-0.12923611935838547"/>
                  <c:y val="-4.251973987293628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300 568,6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391 064,7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Лист1!$D$2:$D$3</c:f>
              <c:numCache>
                <c:formatCode>#,##0.00</c:formatCode>
                <c:ptCount val="2"/>
                <c:pt idx="0">
                  <c:v>300568.59999999998</c:v>
                </c:pt>
                <c:pt idx="1">
                  <c:v>391064.7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165504"/>
        <c:axId val="108478848"/>
      </c:lineChart>
      <c:catAx>
        <c:axId val="58165504"/>
        <c:scaling>
          <c:orientation val="minMax"/>
        </c:scaling>
        <c:delete val="0"/>
        <c:axPos val="b"/>
        <c:majorTickMark val="out"/>
        <c:minorTickMark val="none"/>
        <c:tickLblPos val="nextTo"/>
        <c:crossAx val="108478848"/>
        <c:crosses val="autoZero"/>
        <c:auto val="1"/>
        <c:lblAlgn val="ctr"/>
        <c:lblOffset val="100"/>
        <c:noMultiLvlLbl val="0"/>
      </c:catAx>
      <c:valAx>
        <c:axId val="108478848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58165504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5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48,4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48,7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0,6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2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1,6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Суражский районный Совет</c:v>
                </c:pt>
                <c:pt idx="1">
                  <c:v>Администрация Суражского района</c:v>
                </c:pt>
                <c:pt idx="2">
                  <c:v>Отдел образования администрации Суражского района</c:v>
                </c:pt>
                <c:pt idx="3">
                  <c:v>Комитет по управлению муниципальным имуществом</c:v>
                </c:pt>
                <c:pt idx="4">
                  <c:v>Контрольно-счетная палата Суражского района</c:v>
                </c:pt>
                <c:pt idx="5">
                  <c:v>Финансовый отдел администрации Суражского района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0.5</c:v>
                </c:pt>
                <c:pt idx="1">
                  <c:v>48.4</c:v>
                </c:pt>
                <c:pt idx="2">
                  <c:v>48.7</c:v>
                </c:pt>
                <c:pt idx="3">
                  <c:v>0.6</c:v>
                </c:pt>
                <c:pt idx="4">
                  <c:v>0.2</c:v>
                </c:pt>
                <c:pt idx="5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52997352146058"/>
          <c:y val="1.3867063016389992E-2"/>
          <c:w val="0.36588180017035143"/>
          <c:h val="0.9731128193358632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45525244669784"/>
          <c:y val="3.569241251675271E-2"/>
          <c:w val="0.69357617289538998"/>
          <c:h val="0.4726711096797964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spPr>
            <a:ln w="6350"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-4.3727923710955895E-3"/>
                  <c:y val="-1.786018149882080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37 184,0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151949140637265E-3"/>
                  <c:y val="7.144072599528322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259 225,</a:t>
                    </a:r>
                    <a:r>
                      <a:rPr lang="en-US" dirty="0" smtClean="0"/>
                      <a:t>80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575974570318632E-3"/>
                  <c:y val="-8.930090749410403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26 544,2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3727923710955895E-3"/>
                  <c:y val="-2.23252268735260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830389828127453E-3"/>
                  <c:y val="-2.2325226873526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2.2325226873526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Органы местного самоуправления</c:v>
                </c:pt>
                <c:pt idx="1">
                  <c:v>Образование</c:v>
                </c:pt>
                <c:pt idx="2">
                  <c:v>Социальная политика</c:v>
                </c:pt>
                <c:pt idx="3">
                  <c:v>Культура</c:v>
                </c:pt>
                <c:pt idx="4">
                  <c:v>Межбюджетные трансферты</c:v>
                </c:pt>
                <c:pt idx="5">
                  <c:v>Национальная экономика</c:v>
                </c:pt>
                <c:pt idx="6">
                  <c:v>Национальная оборона</c:v>
                </c:pt>
                <c:pt idx="7">
                  <c:v>Национальная безопасность</c:v>
                </c:pt>
                <c:pt idx="8">
                  <c:v>Жилищно-коммунальное хозяйство</c:v>
                </c:pt>
                <c:pt idx="9">
                  <c:v>Физическая культура и спорт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32282.9</c:v>
                </c:pt>
                <c:pt idx="1">
                  <c:v>246575.7</c:v>
                </c:pt>
                <c:pt idx="2">
                  <c:v>28008.1</c:v>
                </c:pt>
                <c:pt idx="3">
                  <c:v>26115.1</c:v>
                </c:pt>
                <c:pt idx="4">
                  <c:v>10759.3</c:v>
                </c:pt>
                <c:pt idx="5">
                  <c:v>18142.900000000001</c:v>
                </c:pt>
                <c:pt idx="6" formatCode="General">
                  <c:v>503.7</c:v>
                </c:pt>
                <c:pt idx="7">
                  <c:v>1553.8</c:v>
                </c:pt>
                <c:pt idx="8">
                  <c:v>34635</c:v>
                </c:pt>
                <c:pt idx="9" formatCode="General">
                  <c:v>303.39999999999998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745584742191179E-3"/>
                  <c:y val="-1.116261343676300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32 282,9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574826855785537E-3"/>
                  <c:y val="0.1964619964870288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246</a:t>
                    </a:r>
                    <a:r>
                      <a:rPr lang="ru-RU" baseline="0" dirty="0" smtClean="0"/>
                      <a:t> 575,7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575974570318633E-2"/>
                  <c:y val="4.46504537470520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74558474219117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3727923710955895E-3"/>
                  <c:y val="-1.3395136124115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6033572027350496E-2"/>
                  <c:y val="-1.3395136124115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miter lim="800000"/>
              </a:ln>
            </c:spPr>
            <c:txPr>
              <a:bodyPr rot="-5400000" vert="horz"/>
              <a:lstStyle/>
              <a:p>
                <a:pPr>
                  <a:defRPr sz="16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Органы местного самоуправления</c:v>
                </c:pt>
                <c:pt idx="1">
                  <c:v>Образование</c:v>
                </c:pt>
                <c:pt idx="2">
                  <c:v>Социальная политика</c:v>
                </c:pt>
                <c:pt idx="3">
                  <c:v>Культура</c:v>
                </c:pt>
                <c:pt idx="4">
                  <c:v>Межбюджетные трансферты</c:v>
                </c:pt>
                <c:pt idx="5">
                  <c:v>Национальная экономика</c:v>
                </c:pt>
                <c:pt idx="6">
                  <c:v>Национальная оборона</c:v>
                </c:pt>
                <c:pt idx="7">
                  <c:v>Национальная безопасность</c:v>
                </c:pt>
                <c:pt idx="8">
                  <c:v>Жилищно-коммунальное хозяйство</c:v>
                </c:pt>
                <c:pt idx="9">
                  <c:v>Физическая культура и спорт</c:v>
                </c:pt>
              </c:strCache>
            </c:strRef>
          </c:cat>
          <c:val>
            <c:numRef>
              <c:f>Лист1!$C$2:$C$11</c:f>
              <c:numCache>
                <c:formatCode>#,##0.00</c:formatCode>
                <c:ptCount val="10"/>
                <c:pt idx="0">
                  <c:v>33242.699999999997</c:v>
                </c:pt>
                <c:pt idx="1">
                  <c:v>260201.60000000001</c:v>
                </c:pt>
                <c:pt idx="2">
                  <c:v>25737.8</c:v>
                </c:pt>
                <c:pt idx="3">
                  <c:v>28176.9</c:v>
                </c:pt>
                <c:pt idx="4">
                  <c:v>3146</c:v>
                </c:pt>
                <c:pt idx="5">
                  <c:v>36564</c:v>
                </c:pt>
                <c:pt idx="6" formatCode="General">
                  <c:v>618.5</c:v>
                </c:pt>
                <c:pt idx="7">
                  <c:v>1856.2</c:v>
                </c:pt>
                <c:pt idx="8">
                  <c:v>25473.200000000001</c:v>
                </c:pt>
                <c:pt idx="9">
                  <c:v>71468.899999999994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4976256"/>
        <c:axId val="114977792"/>
        <c:axId val="0"/>
      </c:bar3DChart>
      <c:catAx>
        <c:axId val="114976256"/>
        <c:scaling>
          <c:orientation val="minMax"/>
        </c:scaling>
        <c:delete val="0"/>
        <c:axPos val="b"/>
        <c:majorTickMark val="out"/>
        <c:minorTickMark val="none"/>
        <c:tickLblPos val="nextTo"/>
        <c:crossAx val="114977792"/>
        <c:crosses val="autoZero"/>
        <c:auto val="1"/>
        <c:lblAlgn val="ctr"/>
        <c:lblOffset val="100"/>
        <c:noMultiLvlLbl val="0"/>
      </c:catAx>
      <c:valAx>
        <c:axId val="11497779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14976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24272188305983"/>
          <c:y val="0.81086718212744291"/>
          <c:w val="0.15655687017328654"/>
          <c:h val="0.139555872132350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2018 </a:t>
            </a:r>
            <a:r>
              <a:rPr lang="ru-RU" dirty="0"/>
              <a:t>год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2.3925751700578889E-3"/>
                  <c:y val="-5.68788427302115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3,4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5719870330577542E-2"/>
                  <c:y val="-3.614994675388371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3,5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54,1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3,1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5874083096458116E-2"/>
                  <c:y val="-2.360662500914532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4,2 </a:t>
                    </a:r>
                    <a:r>
                      <a:rPr lang="ru-RU" dirty="0" smtClean="0"/>
                      <a:t>%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0733107342183299E-2"/>
                  <c:y val="-4.612461758991548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21,7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Функционирование высшего должностного лица муниципального образования </c:v>
                </c:pt>
                <c:pt idx="1">
                  <c:v>Функционирование законодательных (представительных) органов муниципальных образований </c:v>
                </c:pt>
                <c:pt idx="2">
                  <c:v>Функционирование местных администраций</c:v>
                </c:pt>
                <c:pt idx="3">
                  <c:v>Функционирование контрольно-счетной палаты </c:v>
                </c:pt>
                <c:pt idx="4">
                  <c:v>Функционирование финансового отдела</c:v>
                </c:pt>
                <c:pt idx="5">
                  <c:v>Другие общегосударственные вопросы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3.4</c:v>
                </c:pt>
                <c:pt idx="1">
                  <c:v>3.5</c:v>
                </c:pt>
                <c:pt idx="2">
                  <c:v>54.1</c:v>
                </c:pt>
                <c:pt idx="3">
                  <c:v>3.1</c:v>
                </c:pt>
                <c:pt idx="4">
                  <c:v>14.2</c:v>
                </c:pt>
                <c:pt idx="5">
                  <c:v>21.7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r"/>
      <c:layout>
        <c:manualLayout>
          <c:xMode val="edge"/>
          <c:yMode val="edge"/>
          <c:x val="0.58597305809742906"/>
          <c:y val="0"/>
          <c:w val="0.40542356179033406"/>
          <c:h val="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2018 </a:t>
            </a:r>
            <a:r>
              <a:rPr lang="ru-RU" dirty="0"/>
              <a:t>год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2.3925751700578889E-3"/>
                  <c:y val="-5.68788427302115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0,1 %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6161347926111239E-2"/>
                  <c:y val="7.354314967713618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10,2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8676560779606239E-2"/>
                  <c:y val="-0.1995377884842063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85,6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909464440717065E-3"/>
                  <c:y val="-4.776383247389856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4,1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5874083096458116E-2"/>
                  <c:y val="-2.360662500914532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2,2 %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0733107342183299E-2"/>
                  <c:y val="-4.612461758991548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0,02</a:t>
                    </a:r>
                    <a:r>
                      <a:rPr lang="ru-RU" dirty="0" smtClean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Сельское хозяйство</c:v>
                </c:pt>
                <c:pt idx="1">
                  <c:v>Транспорт</c:v>
                </c:pt>
                <c:pt idx="2">
                  <c:v>Дорожное хозяйство</c:v>
                </c:pt>
                <c:pt idx="3">
                  <c:v>Другие вопросы в области национальной экономики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0.1</c:v>
                </c:pt>
                <c:pt idx="1">
                  <c:v>10.199999999999999</c:v>
                </c:pt>
                <c:pt idx="2">
                  <c:v>85.6</c:v>
                </c:pt>
                <c:pt idx="3">
                  <c:v>4.0999999999999996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r"/>
      <c:layout>
        <c:manualLayout>
          <c:xMode val="edge"/>
          <c:yMode val="edge"/>
          <c:x val="0.58453916141205631"/>
          <c:y val="0.16991675721667782"/>
          <c:w val="0.40542356179033406"/>
          <c:h val="0.4515345178449007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2018 </a:t>
            </a:r>
            <a:r>
              <a:rPr lang="ru-RU" dirty="0"/>
              <a:t>год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2005452420372442"/>
                  <c:y val="-0.2903471430003712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60,2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724785773577099E-2"/>
                  <c:y val="-0.122520431334187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9,8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Областной бюджет</c:v>
                </c:pt>
                <c:pt idx="1">
                  <c:v>Бюджет Суражского муниципального района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60.2</c:v>
                </c:pt>
                <c:pt idx="1">
                  <c:v>39.799999999999997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r"/>
      <c:layout>
        <c:manualLayout>
          <c:xMode val="edge"/>
          <c:yMode val="edge"/>
          <c:x val="0.58453916141205631"/>
          <c:y val="0.16991675721667782"/>
          <c:w val="0.40542356179033406"/>
          <c:h val="0.4515345178449007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2018 </a:t>
            </a:r>
            <a:r>
              <a:rPr lang="ru-RU" dirty="0"/>
              <a:t>год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6.6968451111574775E-2"/>
                  <c:y val="-6.625415604228256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29,0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9824538465915718E-2"/>
                  <c:y val="-1.078470955801658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62,0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8884247730378645E-2"/>
                  <c:y val="-1.610288558723827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4,2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1834631292096721E-2"/>
                  <c:y val="-2.999446538460496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0,3 %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Дополнительное образование детей</c:v>
                </c:pt>
                <c:pt idx="3">
                  <c:v>Молодёжная политика и оздоровление детей</c:v>
                </c:pt>
                <c:pt idx="4">
                  <c:v>Другие вопросы в области образования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29</c:v>
                </c:pt>
                <c:pt idx="1">
                  <c:v>62</c:v>
                </c:pt>
                <c:pt idx="2">
                  <c:v>4.2</c:v>
                </c:pt>
                <c:pt idx="3">
                  <c:v>0.3</c:v>
                </c:pt>
                <c:pt idx="4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r"/>
      <c:layout>
        <c:manualLayout>
          <c:xMode val="edge"/>
          <c:yMode val="edge"/>
          <c:x val="0.58453916141205631"/>
          <c:y val="0.16991675721667782"/>
          <c:w val="0.40542356179033406"/>
          <c:h val="0.4515345178449007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1.154456189601318E-3"/>
          <c:y val="9.6788026262664584E-2"/>
        </c:manualLayout>
      </c:layout>
      <c:overlay val="0"/>
    </c:title>
    <c:autoTitleDeleted val="0"/>
    <c:view3D>
      <c:rotX val="30"/>
      <c:rotY val="30"/>
      <c:rAngAx val="0"/>
      <c:perspective val="12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2741258198050241E-2"/>
                  <c:y val="0.103662601174395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677933707456173E-2"/>
                  <c:y val="-8.9263117106229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8884247730378645E-2"/>
                  <c:y val="-1.6102885587238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1834631292096721E-2"/>
                  <c:y val="-2.9994465384604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114126.7</c:v>
                </c:pt>
                <c:pt idx="1">
                  <c:v>75550.399999999994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16013696"/>
        <c:axId val="116019584"/>
        <c:axId val="58154496"/>
      </c:bar3DChart>
      <c:catAx>
        <c:axId val="116013696"/>
        <c:scaling>
          <c:orientation val="minMax"/>
        </c:scaling>
        <c:delete val="0"/>
        <c:axPos val="b"/>
        <c:majorTickMark val="out"/>
        <c:minorTickMark val="none"/>
        <c:tickLblPos val="nextTo"/>
        <c:crossAx val="116019584"/>
        <c:crosses val="autoZero"/>
        <c:auto val="1"/>
        <c:lblAlgn val="ctr"/>
        <c:lblOffset val="100"/>
        <c:noMultiLvlLbl val="0"/>
      </c:catAx>
      <c:valAx>
        <c:axId val="11601958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16013696"/>
        <c:crosses val="autoZero"/>
        <c:crossBetween val="between"/>
      </c:valAx>
      <c:serAx>
        <c:axId val="58154496"/>
        <c:scaling>
          <c:orientation val="minMax"/>
        </c:scaling>
        <c:delete val="0"/>
        <c:axPos val="b"/>
        <c:majorTickMark val="out"/>
        <c:minorTickMark val="none"/>
        <c:tickLblPos val="nextTo"/>
        <c:crossAx val="116019584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8.3239396164653603E-3"/>
          <c:y val="0.23014041800233578"/>
        </c:manualLayout>
      </c:layout>
      <c:overlay val="0"/>
    </c:title>
    <c:autoTitleDeleted val="0"/>
    <c:view3D>
      <c:rotX val="0"/>
      <c:rotY val="5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347892691236656E-2"/>
                  <c:y val="0.153132036819757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5996524324758855E-2"/>
                  <c:y val="0.115067160559395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8884247730378645E-2"/>
                  <c:y val="-1.6102885587238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1834631292096721E-2"/>
                  <c:y val="-2.9994465384604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161376.5</c:v>
                </c:pt>
                <c:pt idx="1">
                  <c:v>161376.5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16062848"/>
        <c:axId val="116068736"/>
        <c:axId val="115059776"/>
      </c:bar3DChart>
      <c:catAx>
        <c:axId val="116062848"/>
        <c:scaling>
          <c:orientation val="minMax"/>
        </c:scaling>
        <c:delete val="0"/>
        <c:axPos val="b"/>
        <c:majorTickMark val="out"/>
        <c:minorTickMark val="none"/>
        <c:tickLblPos val="nextTo"/>
        <c:crossAx val="116068736"/>
        <c:crosses val="autoZero"/>
        <c:auto val="1"/>
        <c:lblAlgn val="ctr"/>
        <c:lblOffset val="100"/>
        <c:noMultiLvlLbl val="0"/>
      </c:catAx>
      <c:valAx>
        <c:axId val="116068736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16062848"/>
        <c:crosses val="autoZero"/>
        <c:crossBetween val="between"/>
      </c:valAx>
      <c:serAx>
        <c:axId val="115059776"/>
        <c:scaling>
          <c:orientation val="minMax"/>
        </c:scaling>
        <c:delete val="0"/>
        <c:axPos val="b"/>
        <c:majorTickMark val="out"/>
        <c:minorTickMark val="none"/>
        <c:tickLblPos val="nextTo"/>
        <c:crossAx val="116068736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8.3239396164653603E-3"/>
          <c:y val="0.23014041800233578"/>
        </c:manualLayout>
      </c:layout>
      <c:overlay val="0"/>
    </c:title>
    <c:autoTitleDeleted val="0"/>
    <c:view3D>
      <c:rotX val="0"/>
      <c:rotY val="5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347892691236656E-2"/>
                  <c:y val="0.153132036819757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5996524324758855E-2"/>
                  <c:y val="0.115067160559395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8884247730378645E-2"/>
                  <c:y val="-1.6102885587238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1834631292096721E-2"/>
                  <c:y val="-2.9994465384604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10992.7</c:v>
                </c:pt>
                <c:pt idx="1">
                  <c:v>10981.1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16148864"/>
        <c:axId val="116154752"/>
        <c:axId val="116072896"/>
      </c:bar3DChart>
      <c:catAx>
        <c:axId val="116148864"/>
        <c:scaling>
          <c:orientation val="minMax"/>
        </c:scaling>
        <c:delete val="0"/>
        <c:axPos val="b"/>
        <c:majorTickMark val="out"/>
        <c:minorTickMark val="none"/>
        <c:tickLblPos val="nextTo"/>
        <c:crossAx val="116154752"/>
        <c:crosses val="autoZero"/>
        <c:auto val="1"/>
        <c:lblAlgn val="ctr"/>
        <c:lblOffset val="100"/>
        <c:noMultiLvlLbl val="0"/>
      </c:catAx>
      <c:valAx>
        <c:axId val="11615475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16148864"/>
        <c:crosses val="autoZero"/>
        <c:crossBetween val="between"/>
      </c:valAx>
      <c:serAx>
        <c:axId val="116072896"/>
        <c:scaling>
          <c:orientation val="minMax"/>
        </c:scaling>
        <c:delete val="0"/>
        <c:axPos val="b"/>
        <c:majorTickMark val="out"/>
        <c:minorTickMark val="none"/>
        <c:tickLblPos val="nextTo"/>
        <c:crossAx val="116154752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100,1 </a:t>
            </a:r>
            <a:r>
              <a:rPr lang="ru-RU" dirty="0" smtClean="0"/>
              <a:t>%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Уточненный план              (105 217,5)</c:v>
                </c:pt>
                <c:pt idx="1">
                  <c:v>Фактически исполнено                (105 258,1)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105217.5</c:v>
                </c:pt>
                <c:pt idx="1">
                  <c:v>105285.1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8432256"/>
        <c:axId val="50893952"/>
        <c:axId val="0"/>
      </c:bar3DChart>
      <c:catAx>
        <c:axId val="48432256"/>
        <c:scaling>
          <c:orientation val="minMax"/>
        </c:scaling>
        <c:delete val="0"/>
        <c:axPos val="b"/>
        <c:majorTickMark val="out"/>
        <c:minorTickMark val="none"/>
        <c:tickLblPos val="nextTo"/>
        <c:crossAx val="50893952"/>
        <c:crosses val="autoZero"/>
        <c:auto val="1"/>
        <c:lblAlgn val="ctr"/>
        <c:lblOffset val="100"/>
        <c:noMultiLvlLbl val="0"/>
      </c:catAx>
      <c:valAx>
        <c:axId val="5089395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48432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8.3239396164653603E-3"/>
          <c:y val="0.15701168704832255"/>
        </c:manualLayout>
      </c:layout>
      <c:overlay val="0"/>
    </c:title>
    <c:autoTitleDeleted val="0"/>
    <c:view3D>
      <c:rotX val="20"/>
      <c:rotY val="10"/>
      <c:depthPercent val="10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206760224473705E-2"/>
                  <c:y val="0.144106616879967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8.1732111066250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28238.1</c:v>
                </c:pt>
                <c:pt idx="1">
                  <c:v>28176.9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16198016"/>
        <c:axId val="116208000"/>
        <c:axId val="116074240"/>
      </c:bar3DChart>
      <c:catAx>
        <c:axId val="116198016"/>
        <c:scaling>
          <c:orientation val="minMax"/>
        </c:scaling>
        <c:delete val="0"/>
        <c:axPos val="b"/>
        <c:majorTickMark val="out"/>
        <c:minorTickMark val="none"/>
        <c:tickLblPos val="nextTo"/>
        <c:crossAx val="116208000"/>
        <c:crosses val="autoZero"/>
        <c:auto val="1"/>
        <c:lblAlgn val="ctr"/>
        <c:lblOffset val="100"/>
        <c:noMultiLvlLbl val="0"/>
      </c:catAx>
      <c:valAx>
        <c:axId val="11620800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16198016"/>
        <c:crosses val="autoZero"/>
        <c:crossBetween val="between"/>
      </c:valAx>
      <c:serAx>
        <c:axId val="116074240"/>
        <c:scaling>
          <c:orientation val="minMax"/>
        </c:scaling>
        <c:delete val="0"/>
        <c:axPos val="b"/>
        <c:majorTickMark val="out"/>
        <c:minorTickMark val="none"/>
        <c:tickLblPos val="nextTo"/>
        <c:crossAx val="116208000"/>
        <c:crosses val="autoZero"/>
      </c:serAx>
    </c:plotArea>
    <c:legend>
      <c:legendPos val="t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8.3239396164653603E-3"/>
          <c:y val="0.15701168704832255"/>
        </c:manualLayout>
      </c:layout>
      <c:overlay val="0"/>
    </c:title>
    <c:autoTitleDeleted val="0"/>
    <c:view3D>
      <c:rotX val="20"/>
      <c:rotY val="10"/>
      <c:depthPercent val="10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206760224473705E-2"/>
                  <c:y val="0.144106616879967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8.1732111066250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71489</c:v>
                </c:pt>
                <c:pt idx="1">
                  <c:v>71468.899999999994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16314496"/>
        <c:axId val="116316032"/>
        <c:axId val="116219904"/>
      </c:bar3DChart>
      <c:catAx>
        <c:axId val="116314496"/>
        <c:scaling>
          <c:orientation val="minMax"/>
        </c:scaling>
        <c:delete val="0"/>
        <c:axPos val="b"/>
        <c:majorTickMark val="out"/>
        <c:minorTickMark val="none"/>
        <c:tickLblPos val="nextTo"/>
        <c:crossAx val="116316032"/>
        <c:crosses val="autoZero"/>
        <c:auto val="1"/>
        <c:lblAlgn val="ctr"/>
        <c:lblOffset val="100"/>
        <c:noMultiLvlLbl val="0"/>
      </c:catAx>
      <c:valAx>
        <c:axId val="11631603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16314496"/>
        <c:crosses val="autoZero"/>
        <c:crossBetween val="between"/>
      </c:valAx>
      <c:serAx>
        <c:axId val="116219904"/>
        <c:scaling>
          <c:orientation val="minMax"/>
        </c:scaling>
        <c:delete val="0"/>
        <c:axPos val="b"/>
        <c:majorTickMark val="out"/>
        <c:minorTickMark val="none"/>
        <c:tickLblPos val="nextTo"/>
        <c:crossAx val="116316032"/>
        <c:crosses val="autoZero"/>
      </c:serAx>
    </c:plotArea>
    <c:legend>
      <c:legendPos val="t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8.3239396164653603E-3"/>
          <c:y val="0.15701168704832255"/>
        </c:manualLayout>
      </c:layout>
      <c:overlay val="0"/>
    </c:title>
    <c:autoTitleDeleted val="0"/>
    <c:view3D>
      <c:rotX val="20"/>
      <c:rotY val="10"/>
      <c:depthPercent val="10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7175391364783755"/>
          <c:y val="7.5952498333518498E-2"/>
          <c:w val="0.78963157840343323"/>
          <c:h val="0.5943282343628486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206760224473705E-2"/>
                  <c:y val="0.144106616879967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2032228977142081E-3"/>
                  <c:y val="0.125824387568048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3146</c:v>
                </c:pt>
                <c:pt idx="1">
                  <c:v>3146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16355840"/>
        <c:axId val="116357376"/>
        <c:axId val="116221248"/>
      </c:bar3DChart>
      <c:catAx>
        <c:axId val="11635584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2525">
                  <a:srgbClr val="CDD9F0"/>
                </a:gs>
                <a:gs pos="2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c:spPr>
        <c:txPr>
          <a:bodyPr rot="-5400000" vert="horz"/>
          <a:lstStyle/>
          <a:p>
            <a:pPr>
              <a:defRPr sz="1400" baseline="0"/>
            </a:pPr>
            <a:endParaRPr lang="ru-RU"/>
          </a:p>
        </c:txPr>
        <c:crossAx val="116357376"/>
        <c:crosses val="autoZero"/>
        <c:auto val="1"/>
        <c:lblAlgn val="ctr"/>
        <c:lblOffset val="100"/>
        <c:noMultiLvlLbl val="0"/>
      </c:catAx>
      <c:valAx>
        <c:axId val="116357376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16355840"/>
        <c:crosses val="autoZero"/>
        <c:crossBetween val="between"/>
      </c:valAx>
      <c:serAx>
        <c:axId val="116221248"/>
        <c:scaling>
          <c:orientation val="minMax"/>
        </c:scaling>
        <c:delete val="1"/>
        <c:axPos val="b"/>
        <c:majorTickMark val="out"/>
        <c:minorTickMark val="none"/>
        <c:tickLblPos val="nextTo"/>
        <c:crossAx val="116357376"/>
        <c:crosses val="autoZero"/>
      </c:serAx>
    </c:plotArea>
    <c:legend>
      <c:legendPos val="tr"/>
      <c:layout>
        <c:manualLayout>
          <c:xMode val="edge"/>
          <c:yMode val="edge"/>
          <c:x val="0.32045135574505329"/>
          <c:y val="2.7558499506060888E-2"/>
          <c:w val="0.39880258782615885"/>
          <c:h val="5.96971271484740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Дотация на выравнивание</c:v>
                </c:pt>
                <c:pt idx="1">
                  <c:v>Иные дотации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898</c:v>
                </c:pt>
                <c:pt idx="1">
                  <c:v>2248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Дотация на выравнивание</c:v>
                </c:pt>
                <c:pt idx="1">
                  <c:v>Иные дотации</c:v>
                </c:pt>
              </c:strCache>
            </c:strRef>
          </c:cat>
          <c:val>
            <c:numRef>
              <c:f>Лист1!$C$2:$C$3</c:f>
              <c:numCache>
                <c:formatCode>#,##0.00</c:formatCode>
                <c:ptCount val="2"/>
                <c:pt idx="0">
                  <c:v>898</c:v>
                </c:pt>
                <c:pt idx="1">
                  <c:v>2248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388992"/>
        <c:axId val="116390528"/>
      </c:barChart>
      <c:catAx>
        <c:axId val="116388992"/>
        <c:scaling>
          <c:orientation val="minMax"/>
        </c:scaling>
        <c:delete val="0"/>
        <c:axPos val="l"/>
        <c:majorTickMark val="out"/>
        <c:minorTickMark val="none"/>
        <c:tickLblPos val="nextTo"/>
        <c:crossAx val="116390528"/>
        <c:crosses val="autoZero"/>
        <c:auto val="1"/>
        <c:lblAlgn val="ctr"/>
        <c:lblOffset val="100"/>
        <c:noMultiLvlLbl val="0"/>
      </c:catAx>
      <c:valAx>
        <c:axId val="116390528"/>
        <c:scaling>
          <c:orientation val="minMax"/>
        </c:scaling>
        <c:delete val="1"/>
        <c:axPos val="b"/>
        <c:majorGridlines/>
        <c:numFmt formatCode="#,##0.00" sourceLinked="1"/>
        <c:majorTickMark val="out"/>
        <c:minorTickMark val="none"/>
        <c:tickLblPos val="nextTo"/>
        <c:crossAx val="1163889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92,7 </a:t>
            </a:r>
            <a:r>
              <a:rPr lang="ru-RU" dirty="0" smtClean="0"/>
              <a:t>%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535874.1</c:v>
                </c:pt>
                <c:pt idx="1">
                  <c:v>496349.8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6365824"/>
        <c:axId val="56367360"/>
        <c:axId val="0"/>
      </c:bar3DChart>
      <c:catAx>
        <c:axId val="56365824"/>
        <c:scaling>
          <c:orientation val="minMax"/>
        </c:scaling>
        <c:delete val="0"/>
        <c:axPos val="b"/>
        <c:majorTickMark val="out"/>
        <c:minorTickMark val="none"/>
        <c:tickLblPos val="nextTo"/>
        <c:crossAx val="56367360"/>
        <c:crosses val="autoZero"/>
        <c:auto val="1"/>
        <c:lblAlgn val="ctr"/>
        <c:lblOffset val="100"/>
        <c:noMultiLvlLbl val="0"/>
      </c:catAx>
      <c:valAx>
        <c:axId val="5636736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563658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100,1 </a:t>
            </a:r>
            <a:r>
              <a:rPr lang="ru-RU" dirty="0" smtClean="0"/>
              <a:t>%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105217.5</c:v>
                </c:pt>
                <c:pt idx="1">
                  <c:v>105285.1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6380800"/>
        <c:axId val="56386688"/>
        <c:axId val="0"/>
      </c:bar3DChart>
      <c:catAx>
        <c:axId val="56380800"/>
        <c:scaling>
          <c:orientation val="minMax"/>
        </c:scaling>
        <c:delete val="0"/>
        <c:axPos val="b"/>
        <c:majorTickMark val="out"/>
        <c:minorTickMark val="none"/>
        <c:tickLblPos val="nextTo"/>
        <c:crossAx val="56386688"/>
        <c:crosses val="autoZero"/>
        <c:auto val="1"/>
        <c:lblAlgn val="ctr"/>
        <c:lblOffset val="100"/>
        <c:noMultiLvlLbl val="0"/>
      </c:catAx>
      <c:valAx>
        <c:axId val="56386688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563808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7214250838087305"/>
          <c:w val="0.6700577106015998"/>
          <c:h val="0.6021376491124620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7,5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3424593447950234E-2"/>
                  <c:y val="-1.762420773645449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92,5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92.5</c:v>
                </c:pt>
                <c:pt idx="1">
                  <c:v>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/>
              <a:t>Структура налоговых доходов </a:t>
            </a:r>
            <a:r>
              <a:rPr lang="ru-RU" sz="1600" dirty="0" smtClean="0"/>
              <a:t>97 358,5, </a:t>
            </a:r>
            <a:r>
              <a:rPr lang="ru-RU" sz="1600" dirty="0" err="1" smtClean="0"/>
              <a:t>тыс.руб</a:t>
            </a:r>
            <a:endParaRPr lang="ru-RU" sz="1600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доходов 97 358,5 тыс.руб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75,3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0045525987308593E-2"/>
                  <c:y val="0.1761329119459539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6,4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4587308926459153"/>
                  <c:y val="-2.518366753575843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0,4 %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0742903566270415"/>
                  <c:y val="-0.1525483575111039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3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7575824908343518E-2"/>
                  <c:y val="-0.1069337449503246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16,4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1094355529124215"/>
                  <c:y val="-4.466111330419551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1,2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</c:v>
                </c:pt>
                <c:pt idx="1">
                  <c:v>Единый налог на вмененный доход для отдельных видов деятельности</c:v>
                </c:pt>
                <c:pt idx="2">
                  <c:v>Единый сельскохозяйственный налог</c:v>
                </c:pt>
                <c:pt idx="3">
                  <c:v>Налог, взимаемый в связи с применением патентной системы налогооблажения</c:v>
                </c:pt>
                <c:pt idx="4">
                  <c:v>Акцизы на нефтепродукты</c:v>
                </c:pt>
                <c:pt idx="5">
                  <c:v>Государственная пошлина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75.3</c:v>
                </c:pt>
                <c:pt idx="1">
                  <c:v>6.4</c:v>
                </c:pt>
                <c:pt idx="2">
                  <c:v>0.3</c:v>
                </c:pt>
                <c:pt idx="3">
                  <c:v>0.4</c:v>
                </c:pt>
                <c:pt idx="4">
                  <c:v>16.399999999999999</c:v>
                </c:pt>
                <c:pt idx="5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182508316069461"/>
          <c:y val="0.11316258070090977"/>
          <c:w val="0.39558125077605755"/>
          <c:h val="0.86694456788751884"/>
        </c:manualLayout>
      </c:layout>
      <c:overlay val="0"/>
      <c:txPr>
        <a:bodyPr/>
        <a:lstStyle/>
        <a:p>
          <a:pPr>
            <a:defRPr sz="1050" kern="10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/>
              <a:t>Структура </a:t>
            </a:r>
            <a:r>
              <a:rPr lang="ru-RU" sz="1600" dirty="0" smtClean="0"/>
              <a:t>неналоговых </a:t>
            </a:r>
            <a:r>
              <a:rPr lang="ru-RU" sz="1600" dirty="0"/>
              <a:t>доходов </a:t>
            </a:r>
            <a:endParaRPr lang="ru-RU" sz="1600" dirty="0" smtClean="0"/>
          </a:p>
          <a:p>
            <a:pPr>
              <a:defRPr/>
            </a:pPr>
            <a:r>
              <a:rPr lang="ru-RU" sz="1600" dirty="0" smtClean="0"/>
              <a:t>Всего 7 </a:t>
            </a:r>
            <a:r>
              <a:rPr lang="ru-RU" sz="1600" dirty="0" smtClean="0"/>
              <a:t>926,6  </a:t>
            </a:r>
            <a:r>
              <a:rPr lang="ru-RU" sz="1600" dirty="0" err="1" smtClean="0"/>
              <a:t>тыс.руб</a:t>
            </a:r>
            <a:endParaRPr lang="ru-RU" sz="1600" dirty="0"/>
          </a:p>
        </c:rich>
      </c:tx>
      <c:layout>
        <c:manualLayout>
          <c:xMode val="edge"/>
          <c:yMode val="edge"/>
          <c:x val="3.0805809158459513E-2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доходов 7 926,6, тыс.руб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4326104289065922"/>
                  <c:y val="-0.1438514316751044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77,3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921662298960245E-2"/>
                  <c:y val="-2.565752952343170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9,2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layout>
                <c:manualLayout>
                  <c:x val="-5.8070549350725711E-2"/>
                  <c:y val="-4.035634459246282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12,1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Доходы от использования имущества и продажи земли</c:v>
                </c:pt>
                <c:pt idx="1">
                  <c:v>Платежи при пользовании природными ресурсами</c:v>
                </c:pt>
                <c:pt idx="2">
                  <c:v>Штрафы, санкции, возмещение ущерба</c:v>
                </c:pt>
                <c:pt idx="3">
                  <c:v>Прочие неналоговые доходы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77.3</c:v>
                </c:pt>
                <c:pt idx="1">
                  <c:v>9.1999999999999993</c:v>
                </c:pt>
                <c:pt idx="2">
                  <c:v>12.1</c:v>
                </c:pt>
                <c:pt idx="3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182508316069461"/>
          <c:y val="0.11316258070090977"/>
          <c:w val="0.39558125077605755"/>
          <c:h val="0.86694456788751884"/>
        </c:manualLayout>
      </c:layout>
      <c:overlay val="0"/>
      <c:txPr>
        <a:bodyPr/>
        <a:lstStyle/>
        <a:p>
          <a:pPr>
            <a:defRPr sz="1050" kern="10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 smtClean="0"/>
              <a:t>92,7 </a:t>
            </a:r>
            <a:r>
              <a:rPr lang="ru-RU" sz="1600" dirty="0" smtClean="0"/>
              <a:t>%</a:t>
            </a:r>
            <a:endParaRPr lang="ru-RU" sz="1600" dirty="0"/>
          </a:p>
        </c:rich>
      </c:tx>
      <c:layout>
        <c:manualLayout>
          <c:xMode val="edge"/>
          <c:yMode val="edge"/>
          <c:x val="0.483218171232003"/>
          <c:y val="0.11573892583363751"/>
        </c:manualLayout>
      </c:layout>
      <c:overlay val="0"/>
    </c:title>
    <c:autoTitleDeleted val="0"/>
    <c:view3D>
      <c:rotX val="30"/>
      <c:rotY val="20"/>
      <c:rAngAx val="0"/>
      <c:perspective val="10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4013988157694406E-2"/>
          <c:y val="0.19786115034837398"/>
          <c:w val="0.86417841433256393"/>
          <c:h val="0.64946870982589233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всего, тыс.руб.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8991470083570958E-2"/>
                  <c:y val="-5.03912263716729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535 574,1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2459274072428166E-2"/>
                  <c:y val="-2.519561318583649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496 349,8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535574.1</c:v>
                </c:pt>
                <c:pt idx="1">
                  <c:v>496349.8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57026432"/>
        <c:axId val="56939264"/>
        <c:axId val="0"/>
      </c:bar3DChart>
      <c:catAx>
        <c:axId val="570264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56939264"/>
        <c:crosses val="autoZero"/>
        <c:auto val="1"/>
        <c:lblAlgn val="ctr"/>
        <c:lblOffset val="100"/>
        <c:noMultiLvlLbl val="0"/>
      </c:catAx>
      <c:valAx>
        <c:axId val="56939264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extTo"/>
        <c:crossAx val="570264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2.8285864218396558E-3"/>
          <c:w val="0.83009501001946284"/>
          <c:h val="0.10322759646091333"/>
        </c:manualLayout>
      </c:layout>
      <c:overlay val="0"/>
      <c:txPr>
        <a:bodyPr/>
        <a:lstStyle/>
        <a:p>
          <a:pPr>
            <a:defRPr sz="2000" kern="10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Lbls>
            <c:dLbl>
              <c:idx val="0"/>
              <c:layout>
                <c:manualLayout>
                  <c:x val="-0.12667022040286122"/>
                  <c:y val="-4.825740945769754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19,6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1,6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</a:t>
                    </a:r>
                    <a:r>
                      <a:rPr lang="ru-RU" dirty="0" smtClean="0"/>
                      <a:t>8,8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 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19.600000000000001</c:v>
                </c:pt>
                <c:pt idx="1">
                  <c:v>1.6</c:v>
                </c:pt>
                <c:pt idx="2">
                  <c:v>78.8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3913817268166786"/>
          <c:y val="1.1642703811964727E-2"/>
          <c:w val="0.42016122140275008"/>
          <c:h val="0.4334159231349773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4EB0D-32E6-4853-BF5E-81A1333CBAA5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871BC7-1AB5-4E5C-BCA9-3958B038C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882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71BC7-1AB5-4E5C-BCA9-3958B038CA4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413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83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27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253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486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857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83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461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57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992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382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908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B86CD-33CB-43F2-BE6E-95A7B0AA017C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443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ru-RU" dirty="0" smtClean="0"/>
              <a:t>Бюджет для граждан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700808"/>
            <a:ext cx="6984776" cy="4824536"/>
          </a:xfrm>
        </p:spPr>
        <p:txBody>
          <a:bodyPr>
            <a:noAutofit/>
          </a:bodyPr>
          <a:lstStyle/>
          <a:p>
            <a: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 основе  </a:t>
            </a:r>
          </a:p>
          <a:p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Проекта решения </a:t>
            </a:r>
            <a:r>
              <a:rPr lang="ru-RU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районного Совета народных депутатов</a:t>
            </a:r>
          </a:p>
          <a:p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«Об утверждении отчета об исполнении бюджета 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муниципального образования «</a:t>
            </a:r>
            <a:r>
              <a:rPr lang="ru-RU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Суражский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муниципальный район»</a:t>
            </a:r>
            <a:endParaRPr lang="ru-RU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за 2018 год»</a:t>
            </a:r>
            <a:endParaRPr lang="ru-RU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092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640960" cy="43204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бюджета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района по доходам,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Без учета межбюджетных трансфертов</a:t>
            </a:r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71115686"/>
              </p:ext>
            </p:extLst>
          </p:nvPr>
        </p:nvGraphicFramePr>
        <p:xfrm>
          <a:off x="251520" y="1340768"/>
          <a:ext cx="396044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921981350"/>
              </p:ext>
            </p:extLst>
          </p:nvPr>
        </p:nvGraphicFramePr>
        <p:xfrm>
          <a:off x="4283968" y="1397000"/>
          <a:ext cx="4608512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9248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715261647"/>
              </p:ext>
            </p:extLst>
          </p:nvPr>
        </p:nvGraphicFramePr>
        <p:xfrm>
          <a:off x="107504" y="44624"/>
          <a:ext cx="489654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384589797"/>
              </p:ext>
            </p:extLst>
          </p:nvPr>
        </p:nvGraphicFramePr>
        <p:xfrm>
          <a:off x="179512" y="3356992"/>
          <a:ext cx="4896544" cy="3004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188640"/>
            <a:ext cx="3960440" cy="6480720"/>
          </a:xfrm>
        </p:spPr>
        <p:txBody>
          <a:bodyPr>
            <a:noAutofit/>
          </a:bodyPr>
          <a:lstStyle/>
          <a:p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Структура безвозмездных поступлений</a:t>
            </a:r>
          </a:p>
          <a:p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Всего: 391 064,7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Дотации –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83 642,8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Субсидии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110 972,0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Субвенции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177 252,9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Иные межбюджетные </a:t>
            </a:r>
          </a:p>
          <a:p>
            <a:pPr algn="l"/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трансферты –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19 196,9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Прочие безвозмездные поступления   –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0,1  </a:t>
            </a:r>
            <a:r>
              <a:rPr lang="ru-RU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342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097858111"/>
              </p:ext>
            </p:extLst>
          </p:nvPr>
        </p:nvGraphicFramePr>
        <p:xfrm>
          <a:off x="179512" y="188640"/>
          <a:ext cx="388843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232527195"/>
              </p:ext>
            </p:extLst>
          </p:nvPr>
        </p:nvGraphicFramePr>
        <p:xfrm>
          <a:off x="4283968" y="188640"/>
          <a:ext cx="4680520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2445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640960" cy="432048"/>
          </a:xfrm>
        </p:spPr>
        <p:txBody>
          <a:bodyPr>
            <a:normAutofit/>
          </a:bodyPr>
          <a:lstStyle/>
          <a:p>
            <a:r>
              <a:rPr lang="ru-RU" sz="2000" b="1" i="1" dirty="0" smtClean="0"/>
              <a:t>Динамика исполнения доходной части бюджета </a:t>
            </a:r>
            <a:r>
              <a:rPr lang="ru-RU" sz="2000" b="1" i="1" dirty="0" err="1" smtClean="0"/>
              <a:t>Суражского</a:t>
            </a:r>
            <a:r>
              <a:rPr lang="ru-RU" sz="2000" b="1" i="1" dirty="0" smtClean="0"/>
              <a:t> района</a:t>
            </a:r>
            <a:endParaRPr lang="ru-RU" sz="2000" b="1" i="1" dirty="0"/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48680"/>
            <a:ext cx="1368152" cy="360040"/>
          </a:xfrm>
        </p:spPr>
        <p:txBody>
          <a:bodyPr>
            <a:noAutofit/>
          </a:bodyPr>
          <a:lstStyle/>
          <a:p>
            <a:r>
              <a:rPr lang="ru-RU" sz="1800" dirty="0" err="1" smtClean="0">
                <a:solidFill>
                  <a:schemeClr val="tx1"/>
                </a:solidFill>
              </a:rPr>
              <a:t>тыс.руб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61732452"/>
              </p:ext>
            </p:extLst>
          </p:nvPr>
        </p:nvGraphicFramePr>
        <p:xfrm>
          <a:off x="539552" y="980728"/>
          <a:ext cx="835292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одзаголовок 2"/>
          <p:cNvSpPr txBox="1">
            <a:spLocks/>
          </p:cNvSpPr>
          <p:nvPr/>
        </p:nvSpPr>
        <p:spPr>
          <a:xfrm>
            <a:off x="251520" y="5805264"/>
            <a:ext cx="842493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solidFill>
                  <a:schemeClr val="tx1"/>
                </a:solidFill>
              </a:rPr>
              <a:t>Итоговые доходы по годам приведены за минусом возврата остатков субсидий, субвенций и иных межбюджетных трансфертов, имеющих целевое назначение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07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640960" cy="432048"/>
          </a:xfrm>
        </p:spPr>
        <p:txBody>
          <a:bodyPr>
            <a:normAutofit fontScale="90000"/>
          </a:bodyPr>
          <a:lstStyle/>
          <a:p>
            <a:r>
              <a:rPr lang="ru-RU" sz="2000" b="1" i="1" dirty="0" smtClean="0"/>
              <a:t>Работа по увеличению поступлений доходов в бюджет </a:t>
            </a:r>
            <a:r>
              <a:rPr lang="ru-RU" sz="2000" b="1" i="1" dirty="0" err="1" smtClean="0"/>
              <a:t>Суражского</a:t>
            </a:r>
            <a:r>
              <a:rPr lang="ru-RU" sz="2000" b="1" i="1" dirty="0" smtClean="0"/>
              <a:t> муниципального района</a:t>
            </a:r>
            <a:endParaRPr lang="ru-RU" sz="2000" b="1" i="1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568952" cy="3816424"/>
          </a:xfrm>
        </p:spPr>
        <p:txBody>
          <a:bodyPr>
            <a:normAutofit fontScale="92500" lnSpcReduction="20000"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</a:rPr>
              <a:t>В </a:t>
            </a:r>
            <a:r>
              <a:rPr lang="ru-RU" sz="1800" dirty="0" err="1" smtClean="0">
                <a:solidFill>
                  <a:schemeClr val="tx1"/>
                </a:solidFill>
              </a:rPr>
              <a:t>Суражском</a:t>
            </a:r>
            <a:r>
              <a:rPr lang="ru-RU" sz="1800" dirty="0" smtClean="0">
                <a:solidFill>
                  <a:schemeClr val="tx1"/>
                </a:solidFill>
              </a:rPr>
              <a:t> районе, в соответствии с поручением главы администрации района, финансовым отделом администрации района проведена работа по заключению соглашений с Департаментом финансов Брянской области как муниципального района, так и сельских поселений. На основании вышеизложенных соглашений всеми участниками бюджетного процесса </a:t>
            </a:r>
            <a:r>
              <a:rPr lang="ru-RU" sz="1800" dirty="0" err="1" smtClean="0">
                <a:solidFill>
                  <a:schemeClr val="tx1"/>
                </a:solidFill>
              </a:rPr>
              <a:t>Суражского</a:t>
            </a:r>
            <a:r>
              <a:rPr lang="ru-RU" sz="1800" dirty="0" smtClean="0">
                <a:solidFill>
                  <a:schemeClr val="tx1"/>
                </a:solidFill>
              </a:rPr>
              <a:t> района были разработаны и утверждены мероприятия по увеличению налоговых и неналоговых доходов.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</a:rPr>
              <a:t>В районе функционирует межведомственная </a:t>
            </a:r>
            <a:r>
              <a:rPr lang="ru-RU" sz="1800" dirty="0">
                <a:solidFill>
                  <a:schemeClr val="tx1"/>
                </a:solidFill>
              </a:rPr>
              <a:t>комиссия по определению причин неплатежеспособности предприятий и организаций, выявлению лиц, занимающихся незарегистрированной предпринимательской деятельностью и сдачей в аренду жилого и нежилого имущества, сокращению недоимки по платежам в бюджеты различных уровней, выработки предложений направленных на погашение недоимки в бюджеты различных уровней</a:t>
            </a:r>
            <a:r>
              <a:rPr lang="ru-RU" sz="1800" b="1" dirty="0" smtClean="0">
                <a:solidFill>
                  <a:schemeClr val="tx1"/>
                </a:solidFill>
              </a:rPr>
              <a:t>. </a:t>
            </a:r>
            <a:r>
              <a:rPr lang="ru-RU" sz="1800" dirty="0" smtClean="0">
                <a:solidFill>
                  <a:schemeClr val="tx1"/>
                </a:solidFill>
              </a:rPr>
              <a:t>За </a:t>
            </a:r>
            <a:r>
              <a:rPr lang="ru-RU" sz="1800" dirty="0" smtClean="0">
                <a:solidFill>
                  <a:schemeClr val="tx1"/>
                </a:solidFill>
              </a:rPr>
              <a:t>2018 </a:t>
            </a:r>
            <a:r>
              <a:rPr lang="ru-RU" sz="1800" dirty="0" smtClean="0">
                <a:solidFill>
                  <a:schemeClr val="tx1"/>
                </a:solidFill>
              </a:rPr>
              <a:t>год проведено 6 заседаний комиссии, на которых было заслушано 27 налогоплательщиков, совместно с МИФНС № 8 по Брянской области и ОП «</a:t>
            </a:r>
            <a:r>
              <a:rPr lang="ru-RU" sz="1800" dirty="0" err="1" smtClean="0">
                <a:solidFill>
                  <a:schemeClr val="tx1"/>
                </a:solidFill>
              </a:rPr>
              <a:t>Суражский</a:t>
            </a:r>
            <a:r>
              <a:rPr lang="ru-RU" sz="1800" dirty="0" smtClean="0">
                <a:solidFill>
                  <a:schemeClr val="tx1"/>
                </a:solidFill>
              </a:rPr>
              <a:t>» проведено 4 рейда по сдаче в аренду жилых помещений,  по результатам которых была снижена недоимка в консолидированный бюджет  области 2 </a:t>
            </a:r>
            <a:r>
              <a:rPr lang="ru-RU" sz="1800" dirty="0" smtClean="0">
                <a:solidFill>
                  <a:schemeClr val="tx1"/>
                </a:solidFill>
              </a:rPr>
              <a:t>460,0 </a:t>
            </a:r>
            <a:r>
              <a:rPr lang="ru-RU" sz="1800" dirty="0" err="1" smtClean="0">
                <a:solidFill>
                  <a:schemeClr val="tx1"/>
                </a:solidFill>
              </a:rPr>
              <a:t>тыс.руб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119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3192760"/>
          </a:xfrm>
        </p:spPr>
        <p:txBody>
          <a:bodyPr>
            <a:noAutofit/>
          </a:bodyPr>
          <a:lstStyle/>
          <a:p>
            <a:endParaRPr lang="ru-RU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БЮДЖЕТА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СУРАЖСКОГО МУНИЦИПАЛЬНОГО РАЙОНА 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РАСХОДАМ ЗА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2018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</a:t>
            </a: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458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72008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Структура расходов за </a:t>
            </a: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2018 </a:t>
            </a: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 в %</a:t>
            </a:r>
          </a:p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Всего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486 485,8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056977947"/>
              </p:ext>
            </p:extLst>
          </p:nvPr>
        </p:nvGraphicFramePr>
        <p:xfrm>
          <a:off x="251520" y="1124744"/>
          <a:ext cx="864096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8283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бюджета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района по расходам за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2018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год,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058149"/>
              </p:ext>
            </p:extLst>
          </p:nvPr>
        </p:nvGraphicFramePr>
        <p:xfrm>
          <a:off x="323528" y="692695"/>
          <a:ext cx="8496944" cy="5683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36"/>
                <a:gridCol w="2124236"/>
                <a:gridCol w="2124236"/>
                <a:gridCol w="2124236"/>
              </a:tblGrid>
              <a:tr h="85380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показателя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Уточненный план на </a:t>
                      </a:r>
                      <a:r>
                        <a:rPr lang="ru-RU" dirty="0" smtClean="0"/>
                        <a:t>2018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2018 </a:t>
                      </a:r>
                      <a:r>
                        <a:rPr lang="ru-RU" baseline="0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Процент  исполнения, %</a:t>
                      </a:r>
                      <a:endParaRPr lang="ru-RU" dirty="0"/>
                    </a:p>
                  </a:txBody>
                  <a:tcPr/>
                </a:tc>
              </a:tr>
              <a:tr h="80237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Отдел образования администрации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Суражского</a:t>
                      </a:r>
                      <a:r>
                        <a:rPr lang="ru-RU" sz="1400" baseline="0" dirty="0" smtClean="0"/>
                        <a:t> района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236 996,4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236 984,8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6800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Финансовый отдел администрации </a:t>
                      </a:r>
                      <a:r>
                        <a:rPr lang="ru-RU" sz="1400" dirty="0" err="1" smtClean="0"/>
                        <a:t>Суражского</a:t>
                      </a:r>
                      <a:r>
                        <a:rPr lang="ru-RU" sz="1400" dirty="0" smtClean="0"/>
                        <a:t> района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7 872,3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7 870,9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6903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Комитет по управлению муниципальным имуществом администрации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Суражского</a:t>
                      </a:r>
                      <a:r>
                        <a:rPr lang="ru-RU" sz="1400" baseline="0" dirty="0" smtClean="0"/>
                        <a:t> района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2 690,5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2 690,5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552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Администрация</a:t>
                      </a:r>
                    </a:p>
                    <a:p>
                      <a:r>
                        <a:rPr lang="ru-RU" sz="1400" baseline="0" dirty="0" err="1" smtClean="0"/>
                        <a:t>Суражского</a:t>
                      </a:r>
                      <a:r>
                        <a:rPr lang="ru-RU" sz="1400" baseline="0" dirty="0" smtClean="0"/>
                        <a:t> района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286 949,6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235 641,6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82,1</a:t>
                      </a:r>
                      <a:endParaRPr lang="ru-RU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Суражский</a:t>
                      </a:r>
                      <a:r>
                        <a:rPr lang="ru-RU" sz="1400" dirty="0" smtClean="0"/>
                        <a:t> районный Совет народных депутатов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2 321,8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2 291,9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98,7</a:t>
                      </a:r>
                      <a:endParaRPr lang="ru-RU" dirty="0"/>
                    </a:p>
                  </a:txBody>
                  <a:tcPr/>
                </a:tc>
              </a:tr>
              <a:tr h="85380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Контрольно-счетная палата </a:t>
                      </a:r>
                      <a:r>
                        <a:rPr lang="ru-RU" sz="1400" dirty="0" err="1" smtClean="0"/>
                        <a:t>Суражского</a:t>
                      </a:r>
                      <a:r>
                        <a:rPr lang="ru-RU" sz="1400" dirty="0" smtClean="0"/>
                        <a:t> района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1 013,8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1 006,3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99,3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989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Динамика исполнения расходной части бюджета по направлениям расходов,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589374112"/>
              </p:ext>
            </p:extLst>
          </p:nvPr>
        </p:nvGraphicFramePr>
        <p:xfrm>
          <a:off x="251520" y="908720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6518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0100: Расходы на общегосударственные вопросы составляют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6,8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 от общего объёма расходов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(33 242,7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659250678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5121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2800" dirty="0" smtClean="0"/>
              <a:t>Внесение изменений в Решение </a:t>
            </a:r>
            <a:r>
              <a:rPr lang="ru-RU" sz="2800" dirty="0" err="1" smtClean="0"/>
              <a:t>Суражского</a:t>
            </a:r>
            <a:r>
              <a:rPr lang="ru-RU" sz="2800" dirty="0" smtClean="0"/>
              <a:t> районного Совета народных депутатов от 26.12.2017 г. № 286 «О бюджете муниципального образования «</a:t>
            </a:r>
            <a:r>
              <a:rPr lang="ru-RU" sz="2800" dirty="0" err="1" smtClean="0"/>
              <a:t>Суражский</a:t>
            </a:r>
            <a:r>
              <a:rPr lang="ru-RU" sz="2800" dirty="0" smtClean="0"/>
              <a:t> муниципальный район» на 2018 -2020 годы».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492896"/>
            <a:ext cx="6912768" cy="3384376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течение года изменения вносились 4 раза:</a:t>
            </a: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 31.01.2018 г. № 294</a:t>
            </a: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 25.05.2018 г. № 319</a:t>
            </a: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 25.08.2018 г. № 337</a:t>
            </a: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 26.12.2018 </a:t>
            </a:r>
            <a:r>
              <a:rPr lang="ru-RU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г. №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349</a:t>
            </a:r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111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0400: Расходы на национальную экономику составляют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7,5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 от общего объёма расходов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(36 564,0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15597442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78713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0700: Расходы на образование составляют 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53,5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 от общего объёма расходов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(260 201,6тыс.руб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09447822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6125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Структура расходов раздела 0700 «Образование»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88158021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62974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Дошкольное образование</a:t>
            </a:r>
          </a:p>
          <a:p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01.01.2019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года детские сады посещают 914 детей</a:t>
            </a:r>
          </a:p>
          <a:p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(-24 детей по сравнению с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2017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годом)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133945159"/>
              </p:ext>
            </p:extLst>
          </p:nvPr>
        </p:nvGraphicFramePr>
        <p:xfrm>
          <a:off x="107504" y="119675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5054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108012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Общее образование</a:t>
            </a:r>
          </a:p>
          <a:p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01.01.2019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года в общеобразовательных школах числится 2 227 учеников </a:t>
            </a:r>
          </a:p>
          <a:p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(+ 10 по сравнению с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2017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годом)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69684447"/>
              </p:ext>
            </p:extLst>
          </p:nvPr>
        </p:nvGraphicFramePr>
        <p:xfrm>
          <a:off x="179512" y="1268760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01963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Дополнительное образование</a:t>
            </a:r>
          </a:p>
          <a:p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01.01.2019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года в ЦДТ числится 505 детей, </a:t>
            </a:r>
          </a:p>
          <a:p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музыкальной школе – 172 детей, в ДЮСШ – 315 детей.</a:t>
            </a:r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559375865"/>
              </p:ext>
            </p:extLst>
          </p:nvPr>
        </p:nvGraphicFramePr>
        <p:xfrm>
          <a:off x="107504" y="1196752"/>
          <a:ext cx="892899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11464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0800: «Культура и кинематография»  от общего объёма расходов составляет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5,8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(28 176,9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054372751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26016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1000: Расходы на социальную политику составляют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5,3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  от общего объёма расходов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(25 737,8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120760"/>
              </p:ext>
            </p:extLst>
          </p:nvPr>
        </p:nvGraphicFramePr>
        <p:xfrm>
          <a:off x="323528" y="1556792"/>
          <a:ext cx="8568950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456384"/>
                <a:gridCol w="1584176"/>
                <a:gridCol w="1310544"/>
                <a:gridCol w="1713790"/>
              </a:tblGrid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 п/п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Наименование показателя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Исполнено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</a:t>
                      </a:r>
                      <a:r>
                        <a:rPr lang="ru-RU" baseline="0" dirty="0" smtClean="0"/>
                        <a:t> исполнения</a:t>
                      </a:r>
                      <a:endParaRPr lang="ru-RU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Подраздел 1001</a:t>
                      </a:r>
                      <a:r>
                        <a:rPr lang="ru-RU" baseline="0" dirty="0" smtClean="0"/>
                        <a:t> «Пенсионное обеспечение»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2 499,1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2 499,1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62006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Подраздел 1003 «Социальное обеспечение населения»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1 966,5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1</a:t>
                      </a:r>
                      <a:r>
                        <a:rPr lang="ru-RU" baseline="0" dirty="0" smtClean="0"/>
                        <a:t> 944,0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98,9</a:t>
                      </a:r>
                      <a:endParaRPr lang="ru-RU" dirty="0"/>
                    </a:p>
                  </a:txBody>
                  <a:tcPr/>
                </a:tc>
              </a:tr>
              <a:tr h="556044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Подраздел 1004 «Охрана семьи и детства»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21 087,9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20 190,5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95,7</a:t>
                      </a:r>
                      <a:endParaRPr lang="ru-RU" dirty="0"/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Подраздел 1006 «Другие вопросы в области социальной политики»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1 188,2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1 104,2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92,9</a:t>
                      </a:r>
                      <a:endParaRPr lang="ru-RU" dirty="0"/>
                    </a:p>
                  </a:txBody>
                  <a:tcPr/>
                </a:tc>
              </a:tr>
              <a:tr h="3840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26 741,7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25 737,8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96,2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8520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1100: Расходы на физическую культуру и спорт составляют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14,7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  от общего объёма расходов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(71 468,9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070216143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94089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1400: Расходы по распределению межбюджетных трансфертов</a:t>
            </a:r>
          </a:p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Объёмы финансовой помощи бюджетам поселений,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3 146,0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70554479"/>
              </p:ext>
            </p:extLst>
          </p:nvPr>
        </p:nvGraphicFramePr>
        <p:xfrm>
          <a:off x="323528" y="836712"/>
          <a:ext cx="3096344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322348798"/>
              </p:ext>
            </p:extLst>
          </p:nvPr>
        </p:nvGraphicFramePr>
        <p:xfrm>
          <a:off x="3995936" y="1052736"/>
          <a:ext cx="501588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87937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3192760"/>
          </a:xfrm>
        </p:spPr>
        <p:txBody>
          <a:bodyPr>
            <a:noAutofit/>
          </a:bodyPr>
          <a:lstStyle/>
          <a:p>
            <a:r>
              <a:rPr lang="ru-RU" sz="28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Основные понятия.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•Отчет для граждан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информационный ресурс, содержащий данные об исполнении бюджета за отчетный финансовый год, в доступной для широкого круга заинтересованных пользователей форме.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•Отчет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состоит из источников и наборов данных, параметров и композиции элементов отчета муниципального образования на определенный период (отчетный финансовый год).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•Доходы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безвозмездные и безвозвратные поступления денежных средств в отчетном финансовом году.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•Расходы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выплачиваемые из бюджета денежные средства в соответствии с установленными полномочиями по расходным обязательствам в отчетном финансовом году.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•Профицит бюджета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превышение доходов над расходами</a:t>
            </a:r>
            <a:r>
              <a:rPr lang="ru-RU" sz="24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r>
              <a:rPr lang="ru-RU" sz="24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</a:t>
            </a:r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Дефицит бюджета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превышение расходов над доходами</a:t>
            </a:r>
            <a:r>
              <a:rPr lang="ru-RU" sz="24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r>
              <a:rPr lang="ru-RU" sz="24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</a:t>
            </a:r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Кредиторская задолженность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суммы денежных средств муниципального образования, подлежащие уплате соответствующим юридическим или физическим лицам.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•Дебиторская задолженность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суммы денежных средств (долгов), причитающихся муниципальному образованию, от юридических или физических лиц в итоге хозяйственных </a:t>
            </a:r>
            <a:r>
              <a:rPr lang="ru-RU" sz="24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взаимоотношений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 ними.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2639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Контактная информация для граждан</a:t>
            </a: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Финансовый отдел администрации </a:t>
            </a:r>
            <a:r>
              <a:rPr lang="ru-RU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района – </a:t>
            </a: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Функциональный орган администрации муниципального района, обеспечивающий проведение единой финансовой, бюджетной политики в </a:t>
            </a:r>
            <a:r>
              <a:rPr lang="ru-RU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Суражском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муниципальном районе.</a:t>
            </a: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Руководитель: Толока С.В.</a:t>
            </a:r>
          </a:p>
          <a:p>
            <a:pPr marL="342900" indent="-342900" algn="l">
              <a:buFontTx/>
              <a:buChar char="-"/>
            </a:pP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Адрес: Брянская область, </a:t>
            </a:r>
            <a:r>
              <a:rPr lang="ru-RU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г.Сураж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ул.Ленина,д.40</a:t>
            </a:r>
          </a:p>
          <a:p>
            <a:pPr marL="342900" indent="-342900" algn="l">
              <a:buFontTx/>
              <a:buChar char="-"/>
            </a:pP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Телефон: (848330) 2-14-58</a:t>
            </a:r>
          </a:p>
          <a:p>
            <a:pPr marL="342900" indent="-342900" algn="l">
              <a:buFontTx/>
              <a:buChar char="-"/>
            </a:pP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Режим работы: 8.30 – 17.45, обеденный перерыв 13.00 – 14 .00</a:t>
            </a:r>
          </a:p>
          <a:p>
            <a:pPr algn="l"/>
            <a:r>
              <a:rPr lang="ru-RU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</a:t>
            </a: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136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319276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Отчетность органов местного самоуправления муниципального образования «</a:t>
            </a:r>
            <a:r>
              <a:rPr lang="ru-RU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Суражский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муниципальный район»</a:t>
            </a:r>
          </a:p>
          <a:p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составляется в соответствии со статьями 264.2 и 264.3 Бюджетного кодекса Российской Федерации, приказами Министерства финансов Российской Федерации от 28.12.2010 № 191н «Об утверждении Инструкции о порядке составления и представления годовой, квартальной и месячной отчётности об исполнении бюджетов бюджетной системы Российской Федерации» (с учётом изменений), от 25.03.2011 №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ЗЗн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«Об утверждении Инструкции о порядке составления, представления годовой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квартальной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бухгалтерской отчётности государственных(муниципальных) бюджетных и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автономных учреждений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» (с учётом изменений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), Решением </a:t>
            </a:r>
            <a:r>
              <a:rPr lang="ru-RU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районного Совета народных депутатов «О порядке составления, рассмотрения и утверждения районного бюджета, а так же порядка представления, рассмотрения и утверждения отчетности об исполнении районного бюджета и его внешней проверки»</a:t>
            </a:r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233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3192760"/>
          </a:xfrm>
        </p:spPr>
        <p:txBody>
          <a:bodyPr>
            <a:noAutofit/>
          </a:bodyPr>
          <a:lstStyle/>
          <a:p>
            <a:endParaRPr lang="ru-RU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ОСНОВНЫЕ ХАРАКТЕРИСТИКИ 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ИСПОЛНЕНИЯ БЮДЖЕТА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СУРАЖСКОГО МУНИЦИПАЛЬНОГО РАЙОНА ЗА 2018 ГОД</a:t>
            </a: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441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93610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ОСНОВНЫЕ ХАРАКТЕРИСТИКИ ИСПОЛНЕНИЯ БЮДЖЕТА</a:t>
            </a:r>
          </a:p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СУРАЖСКОГО МУНИЦИПАЛЬНОГО РАЙОНА ЗА 2018 ГОД</a:t>
            </a: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836120"/>
              </p:ext>
            </p:extLst>
          </p:nvPr>
        </p:nvGraphicFramePr>
        <p:xfrm>
          <a:off x="395536" y="1556791"/>
          <a:ext cx="8352928" cy="4482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176464"/>
              </a:tblGrid>
              <a:tr h="64807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Показатель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2018 год</a:t>
                      </a:r>
                      <a:endParaRPr lang="ru-RU" sz="2400" dirty="0"/>
                    </a:p>
                  </a:txBody>
                  <a:tcPr/>
                </a:tc>
              </a:tr>
              <a:tr h="1278142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Поступило ДОХОДОВ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496 349,8</a:t>
                      </a:r>
                      <a:endParaRPr lang="ru-RU" sz="2400" dirty="0"/>
                    </a:p>
                  </a:txBody>
                  <a:tcPr/>
                </a:tc>
              </a:tr>
              <a:tr h="1278142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Произведено РАСХОДОВ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486 485,8</a:t>
                      </a:r>
                    </a:p>
                  </a:txBody>
                  <a:tcPr/>
                </a:tc>
              </a:tr>
              <a:tr h="1278142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ПРОФИЦИТ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9 863,9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одзаголовок 2"/>
          <p:cNvSpPr txBox="1">
            <a:spLocks/>
          </p:cNvSpPr>
          <p:nvPr/>
        </p:nvSpPr>
        <p:spPr>
          <a:xfrm>
            <a:off x="7581552" y="1844824"/>
            <a:ext cx="1143744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485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7606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расходной части бюджета, </a:t>
            </a:r>
            <a:r>
              <a:rPr lang="ru-RU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023892968"/>
              </p:ext>
            </p:extLst>
          </p:nvPr>
        </p:nvGraphicFramePr>
        <p:xfrm>
          <a:off x="395536" y="836712"/>
          <a:ext cx="820891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07881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3192760"/>
          </a:xfrm>
        </p:spPr>
        <p:txBody>
          <a:bodyPr>
            <a:noAutofit/>
          </a:bodyPr>
          <a:lstStyle/>
          <a:p>
            <a:endParaRPr lang="ru-RU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БЮДЖЕТА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СУРАЖСКОГО МУНИЦИПАЛЬНОГО РАЙОНА 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ДОХОДАМ</a:t>
            </a:r>
          </a:p>
          <a:p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750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640960" cy="43204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Основные параметры бюджета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района,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342900" indent="-342900" algn="l">
              <a:buFontTx/>
              <a:buChar char="-"/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доходной части бюджета</a:t>
            </a: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Без учета межбюджетных трансфертов                          доходы всего</a:t>
            </a:r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723690011"/>
              </p:ext>
            </p:extLst>
          </p:nvPr>
        </p:nvGraphicFramePr>
        <p:xfrm>
          <a:off x="251520" y="1340768"/>
          <a:ext cx="396044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906566584"/>
              </p:ext>
            </p:extLst>
          </p:nvPr>
        </p:nvGraphicFramePr>
        <p:xfrm>
          <a:off x="4427984" y="1340768"/>
          <a:ext cx="396044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4373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3241</TotalTime>
  <Words>1343</Words>
  <Application>Microsoft Office PowerPoint</Application>
  <PresentationFormat>Экран (4:3)</PresentationFormat>
  <Paragraphs>369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Бюджет для граждан</vt:lpstr>
      <vt:lpstr>Внесение изменений в Решение Суражского районного Совета народных депутатов от 26.12.2017 г. № 286 «О бюджете муниципального образования «Суражский муниципальный район» на 2018 -2020 годы».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Динамика исполнения доходной части бюджета Суражского района</vt:lpstr>
      <vt:lpstr>Работа по увеличению поступлений доходов в бюджет Суражского муниципального района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1PC-Rebik</dc:creator>
  <cp:lastModifiedBy>User</cp:lastModifiedBy>
  <cp:revision>90</cp:revision>
  <dcterms:created xsi:type="dcterms:W3CDTF">2017-03-20T12:42:22Z</dcterms:created>
  <dcterms:modified xsi:type="dcterms:W3CDTF">2019-08-12T12:07:46Z</dcterms:modified>
</cp:coreProperties>
</file>