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89" r:id="rId9"/>
    <p:sldId id="279" r:id="rId10"/>
    <p:sldId id="280" r:id="rId11"/>
    <p:sldId id="281" r:id="rId12"/>
    <p:sldId id="282" r:id="rId13"/>
    <p:sldId id="283" r:id="rId14"/>
    <p:sldId id="285" r:id="rId15"/>
    <p:sldId id="278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86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                  (503 631,1 тыс.руб.)</c:v>
                </c:pt>
                <c:pt idx="1">
                  <c:v>фактически исполнено        (493 579,1 тыс.руб.)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503631.1</c:v>
                </c:pt>
                <c:pt idx="1">
                  <c:v>493579.1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734016"/>
        <c:axId val="27735552"/>
        <c:axId val="0"/>
      </c:bar3DChart>
      <c:catAx>
        <c:axId val="27734016"/>
        <c:scaling>
          <c:orientation val="minMax"/>
        </c:scaling>
        <c:delete val="0"/>
        <c:axPos val="b"/>
        <c:majorTickMark val="out"/>
        <c:minorTickMark val="none"/>
        <c:tickLblPos val="nextTo"/>
        <c:crossAx val="27735552"/>
        <c:crosses val="autoZero"/>
        <c:auto val="1"/>
        <c:lblAlgn val="ctr"/>
        <c:lblOffset val="100"/>
        <c:noMultiLvlLbl val="0"/>
      </c:catAx>
      <c:valAx>
        <c:axId val="2773555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7734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600606637576668"/>
          <c:y val="6.4939421935574407E-2"/>
          <c:w val="0.58503628907132921"/>
          <c:h val="0.82706794761595692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6.519693447183563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97 358,5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5612748008841929E-3"/>
                  <c:y val="6.23622851469733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110 440,7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97358.5</c:v>
                </c:pt>
                <c:pt idx="1">
                  <c:v>110440.7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dLbls>
            <c:dLbl>
              <c:idx val="0"/>
              <c:layout>
                <c:manualLayout>
                  <c:x val="2.4326798938049028E-2"/>
                  <c:y val="-3.9685090548073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7 926,6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204249336280642E-3"/>
                  <c:y val="-8.787412907073499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21 029,6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 formatCode="#,##0">
                  <c:v>7926.6</c:v>
                </c:pt>
                <c:pt idx="1">
                  <c:v>21029.599999999999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-0.12923611935838547"/>
                  <c:y val="-4.25197398729362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391 064,7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362 108,8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Лист1!$D$2:$D$3</c:f>
              <c:numCache>
                <c:formatCode>#,##0.00</c:formatCode>
                <c:ptCount val="2"/>
                <c:pt idx="0">
                  <c:v>391064.7</c:v>
                </c:pt>
                <c:pt idx="1">
                  <c:v>368108.79999999999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488256"/>
        <c:axId val="113491328"/>
      </c:lineChart>
      <c:catAx>
        <c:axId val="113488256"/>
        <c:scaling>
          <c:orientation val="minMax"/>
        </c:scaling>
        <c:delete val="0"/>
        <c:axPos val="b"/>
        <c:majorTickMark val="out"/>
        <c:minorTickMark val="none"/>
        <c:tickLblPos val="nextTo"/>
        <c:crossAx val="113491328"/>
        <c:crosses val="autoZero"/>
        <c:auto val="1"/>
        <c:lblAlgn val="ctr"/>
        <c:lblOffset val="100"/>
        <c:noMultiLvlLbl val="0"/>
      </c:catAx>
      <c:valAx>
        <c:axId val="11349132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13488256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44,0 %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52,9 %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0,6 %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1,8 %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Суражский районный Совет</c:v>
                </c:pt>
                <c:pt idx="1">
                  <c:v>Администрация Суражского района</c:v>
                </c:pt>
                <c:pt idx="2">
                  <c:v>Отдел образования администрации Суражского района</c:v>
                </c:pt>
                <c:pt idx="3">
                  <c:v>Комитет по управлению муниципальным имуществом</c:v>
                </c:pt>
                <c:pt idx="4">
                  <c:v>Контрольно-счетная палата Суражского района</c:v>
                </c:pt>
                <c:pt idx="5">
                  <c:v>Финансовый отдел администрации Суражского района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0.5</c:v>
                </c:pt>
                <c:pt idx="1">
                  <c:v>44</c:v>
                </c:pt>
                <c:pt idx="2">
                  <c:v>52.9</c:v>
                </c:pt>
                <c:pt idx="3">
                  <c:v>0.6</c:v>
                </c:pt>
                <c:pt idx="4">
                  <c:v>0.2</c:v>
                </c:pt>
                <c:pt idx="5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52997352146058"/>
          <c:y val="1.3867063016389992E-2"/>
          <c:w val="0.36588180017035143"/>
          <c:h val="0.973112819335863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45525244669784"/>
          <c:y val="3.569241251675271E-2"/>
          <c:w val="0.69357617289538998"/>
          <c:h val="0.472671109679796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4.3727923710955895E-3"/>
                  <c:y val="-1.78601814988208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33 242,7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151949140637265E-3"/>
                  <c:y val="7.14407259952832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260 201,6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32E-3"/>
                  <c:y val="-8.930090749410403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25 737,8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727923710955895E-3"/>
                  <c:y val="-2.232522687352600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28 176,9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830389828127453E-3"/>
                  <c:y val="-2.23252268735260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3 146,0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2325226873526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Органы местного самоуправления</c:v>
                </c:pt>
                <c:pt idx="1">
                  <c:v>Образование</c:v>
                </c:pt>
                <c:pt idx="2">
                  <c:v>Социальная политика</c:v>
                </c:pt>
                <c:pt idx="3">
                  <c:v>Культура</c:v>
                </c:pt>
                <c:pt idx="4">
                  <c:v>Межбюджетные трансферты</c:v>
                </c:pt>
                <c:pt idx="5">
                  <c:v>Национальная экономика</c:v>
                </c:pt>
                <c:pt idx="6">
                  <c:v>Национальная оборона</c:v>
                </c:pt>
                <c:pt idx="7">
                  <c:v>Национальная безопасность</c:v>
                </c:pt>
                <c:pt idx="8">
                  <c:v>Жилищно-коммунальное хозяйство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33242.699999999997</c:v>
                </c:pt>
                <c:pt idx="1">
                  <c:v>260201.60000000001</c:v>
                </c:pt>
                <c:pt idx="2">
                  <c:v>25737.8</c:v>
                </c:pt>
                <c:pt idx="3">
                  <c:v>28176.9</c:v>
                </c:pt>
                <c:pt idx="4">
                  <c:v>3146</c:v>
                </c:pt>
                <c:pt idx="5">
                  <c:v>36564</c:v>
                </c:pt>
                <c:pt idx="6" formatCode="General">
                  <c:v>618.5</c:v>
                </c:pt>
                <c:pt idx="7">
                  <c:v>1856.2</c:v>
                </c:pt>
                <c:pt idx="8">
                  <c:v>25473.200000000001</c:v>
                </c:pt>
                <c:pt idx="9">
                  <c:v>71468.899999999994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745584742191179E-3"/>
                  <c:y val="-1.11626134367630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36 163,5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74826855785537E-3"/>
                  <c:y val="0.1964619964870288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339 752,0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33E-2"/>
                  <c:y val="4.465045374705201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25 686,0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74558474219117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34 027,4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727923710955895E-3"/>
                  <c:y val="-1.339513612411564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en-US" dirty="0" smtClean="0"/>
                      <a:t> 952,0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033572027350496E-2"/>
                  <c:y val="-1.3395136124115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miter lim="800000"/>
              </a:ln>
            </c:spPr>
            <c:txPr>
              <a:bodyPr rot="-5400000" vert="horz"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Органы местного самоуправления</c:v>
                </c:pt>
                <c:pt idx="1">
                  <c:v>Образование</c:v>
                </c:pt>
                <c:pt idx="2">
                  <c:v>Социальная политика</c:v>
                </c:pt>
                <c:pt idx="3">
                  <c:v>Культура</c:v>
                </c:pt>
                <c:pt idx="4">
                  <c:v>Межбюджетные трансферты</c:v>
                </c:pt>
                <c:pt idx="5">
                  <c:v>Национальная экономика</c:v>
                </c:pt>
                <c:pt idx="6">
                  <c:v>Национальная оборона</c:v>
                </c:pt>
                <c:pt idx="7">
                  <c:v>Национальная безопасность</c:v>
                </c:pt>
                <c:pt idx="8">
                  <c:v>Жилищно-коммунальное хозяйство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Лист1!$C$2:$C$11</c:f>
              <c:numCache>
                <c:formatCode>#,##0.00</c:formatCode>
                <c:ptCount val="10"/>
                <c:pt idx="0">
                  <c:v>36163.5</c:v>
                </c:pt>
                <c:pt idx="1">
                  <c:v>339752</c:v>
                </c:pt>
                <c:pt idx="2">
                  <c:v>25686</c:v>
                </c:pt>
                <c:pt idx="3">
                  <c:v>34027.4</c:v>
                </c:pt>
                <c:pt idx="4">
                  <c:v>3952</c:v>
                </c:pt>
                <c:pt idx="5">
                  <c:v>25467.3</c:v>
                </c:pt>
                <c:pt idx="6" formatCode="General">
                  <c:v>674.1</c:v>
                </c:pt>
                <c:pt idx="7">
                  <c:v>2848.5</c:v>
                </c:pt>
                <c:pt idx="8">
                  <c:v>2467.6999999999998</c:v>
                </c:pt>
                <c:pt idx="9">
                  <c:v>22580.2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8474496"/>
        <c:axId val="168476032"/>
        <c:axId val="0"/>
      </c:bar3DChart>
      <c:catAx>
        <c:axId val="168474496"/>
        <c:scaling>
          <c:orientation val="minMax"/>
        </c:scaling>
        <c:delete val="0"/>
        <c:axPos val="b"/>
        <c:majorTickMark val="out"/>
        <c:minorTickMark val="none"/>
        <c:tickLblPos val="nextTo"/>
        <c:crossAx val="168476032"/>
        <c:crosses val="autoZero"/>
        <c:auto val="1"/>
        <c:lblAlgn val="ctr"/>
        <c:lblOffset val="100"/>
        <c:noMultiLvlLbl val="0"/>
      </c:catAx>
      <c:valAx>
        <c:axId val="16847603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68474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4272188305983"/>
          <c:y val="0.81086718212744291"/>
          <c:w val="0.15655687017328654"/>
          <c:h val="0.139555872132350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3925751700578889E-3"/>
                  <c:y val="-5.6878842730211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3,1 %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719870330577542E-2"/>
                  <c:y val="-3.61499467538837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3,9 %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56,1 %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2,3 %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874083096458116E-2"/>
                  <c:y val="-2.36066250091453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4,1 %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0733107342183299E-2"/>
                  <c:y val="-4.61246175899154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19,7 %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0,8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Функционирование высшего должностного лица муниципального образования </c:v>
                </c:pt>
                <c:pt idx="1">
                  <c:v>Функционирование законодательных (представительных) органов муниципальных образований </c:v>
                </c:pt>
                <c:pt idx="2">
                  <c:v>Функционирование местных администраций</c:v>
                </c:pt>
                <c:pt idx="3">
                  <c:v>Функционирование контрольно-счетной палаты </c:v>
                </c:pt>
                <c:pt idx="4">
                  <c:v>Функционирование финансового отдела</c:v>
                </c:pt>
                <c:pt idx="5">
                  <c:v>Другие общегосударственные вопросы</c:v>
                </c:pt>
                <c:pt idx="6">
                  <c:v>Обеспечение проведения выборов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3.1</c:v>
                </c:pt>
                <c:pt idx="1">
                  <c:v>3.9</c:v>
                </c:pt>
                <c:pt idx="2">
                  <c:v>56.1</c:v>
                </c:pt>
                <c:pt idx="3">
                  <c:v>2.2999999999999998</c:v>
                </c:pt>
                <c:pt idx="4">
                  <c:v>14.1</c:v>
                </c:pt>
                <c:pt idx="5">
                  <c:v>19.7</c:v>
                </c:pt>
                <c:pt idx="6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597305809742906"/>
          <c:y val="0"/>
          <c:w val="0.40542356179033406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3925751700578889E-3"/>
                  <c:y val="-5.6878842730211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6161347926111239E-2"/>
                  <c:y val="7.354314967713618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13,6 %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940974038115007E-2"/>
                  <c:y val="-0.199537788484206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83,7 %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587398148173238E-2"/>
                  <c:y val="-7.14231277825499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874083096458116E-2"/>
                  <c:y val="-2.36066250091453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2,2 %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0733107342183299E-2"/>
                  <c:y val="-4.61246175899154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0,02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Сельское хозяйство</c:v>
                </c:pt>
                <c:pt idx="1">
                  <c:v>Транспорт</c:v>
                </c:pt>
                <c:pt idx="2">
                  <c:v>Дорожное хозяйство</c:v>
                </c:pt>
                <c:pt idx="3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0.5</c:v>
                </c:pt>
                <c:pt idx="1">
                  <c:v>13.6</c:v>
                </c:pt>
                <c:pt idx="2">
                  <c:v>83.7</c:v>
                </c:pt>
                <c:pt idx="3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005452420372442"/>
                  <c:y val="-0.2903471430003712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51,4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724785773577099E-2"/>
                  <c:y val="-0.122520431334187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48,6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Областной бюджет</c:v>
                </c:pt>
                <c:pt idx="1">
                  <c:v>Бюджет Суражского муниципального района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51.4</c:v>
                </c:pt>
                <c:pt idx="1">
                  <c:v>48.6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6.6968451111574775E-2"/>
                  <c:y val="-6.62541560422825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42,9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9824538465915718E-2"/>
                  <c:y val="-1.078470955801658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50,6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2,6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0,4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Молодёжная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42.9</c:v>
                </c:pt>
                <c:pt idx="1">
                  <c:v>50.6</c:v>
                </c:pt>
                <c:pt idx="2">
                  <c:v>2.6</c:v>
                </c:pt>
                <c:pt idx="3">
                  <c:v>0.4</c:v>
                </c:pt>
                <c:pt idx="4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1.154456189601318E-3"/>
          <c:y val="9.6788026262664584E-2"/>
        </c:manualLayout>
      </c:layout>
      <c:overlay val="0"/>
    </c:title>
    <c:autoTitleDeleted val="0"/>
    <c:view3D>
      <c:rotX val="30"/>
      <c:rotY val="30"/>
      <c:rAngAx val="0"/>
      <c:perspective val="12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2741258198050241E-2"/>
                  <c:y val="0.103662601174395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677933707456173E-2"/>
                  <c:y val="-8.9263117106229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147263.1</c:v>
                </c:pt>
                <c:pt idx="1">
                  <c:v>145855.20000000001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86898688"/>
        <c:axId val="186900480"/>
        <c:axId val="186733440"/>
      </c:bar3DChart>
      <c:catAx>
        <c:axId val="186898688"/>
        <c:scaling>
          <c:orientation val="minMax"/>
        </c:scaling>
        <c:delete val="0"/>
        <c:axPos val="b"/>
        <c:majorTickMark val="out"/>
        <c:minorTickMark val="none"/>
        <c:tickLblPos val="nextTo"/>
        <c:crossAx val="186900480"/>
        <c:crosses val="autoZero"/>
        <c:auto val="1"/>
        <c:lblAlgn val="ctr"/>
        <c:lblOffset val="100"/>
        <c:noMultiLvlLbl val="0"/>
      </c:catAx>
      <c:valAx>
        <c:axId val="18690048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86898688"/>
        <c:crosses val="autoZero"/>
        <c:crossBetween val="between"/>
      </c:valAx>
      <c:serAx>
        <c:axId val="186733440"/>
        <c:scaling>
          <c:orientation val="minMax"/>
        </c:scaling>
        <c:delete val="0"/>
        <c:axPos val="b"/>
        <c:majorTickMark val="out"/>
        <c:minorTickMark val="none"/>
        <c:tickLblPos val="nextTo"/>
        <c:crossAx val="18690048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23014041800233578"/>
        </c:manualLayout>
      </c:layout>
      <c:overlay val="0"/>
    </c:title>
    <c:autoTitleDeleted val="0"/>
    <c:view3D>
      <c:rotX val="0"/>
      <c:rotY val="5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347892691236656E-2"/>
                  <c:y val="0.153132036819757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996524324758855E-2"/>
                  <c:y val="0.115067160559395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172829.8</c:v>
                </c:pt>
                <c:pt idx="1">
                  <c:v>172059.5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75651072"/>
        <c:axId val="175652864"/>
        <c:axId val="186734784"/>
      </c:bar3DChart>
      <c:catAx>
        <c:axId val="175651072"/>
        <c:scaling>
          <c:orientation val="minMax"/>
        </c:scaling>
        <c:delete val="0"/>
        <c:axPos val="b"/>
        <c:majorTickMark val="out"/>
        <c:minorTickMark val="none"/>
        <c:tickLblPos val="nextTo"/>
        <c:crossAx val="175652864"/>
        <c:crosses val="autoZero"/>
        <c:auto val="1"/>
        <c:lblAlgn val="ctr"/>
        <c:lblOffset val="100"/>
        <c:noMultiLvlLbl val="0"/>
      </c:catAx>
      <c:valAx>
        <c:axId val="17565286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75651072"/>
        <c:crosses val="autoZero"/>
        <c:crossBetween val="between"/>
      </c:valAx>
      <c:serAx>
        <c:axId val="186734784"/>
        <c:scaling>
          <c:orientation val="minMax"/>
        </c:scaling>
        <c:delete val="0"/>
        <c:axPos val="b"/>
        <c:majorTickMark val="out"/>
        <c:minorTickMark val="none"/>
        <c:tickLblPos val="nextTo"/>
        <c:crossAx val="175652864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23014041800233578"/>
        </c:manualLayout>
      </c:layout>
      <c:overlay val="0"/>
    </c:title>
    <c:autoTitleDeleted val="0"/>
    <c:view3D>
      <c:rotX val="0"/>
      <c:rotY val="5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347892691236656E-2"/>
                  <c:y val="0.153132036819757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996524324758855E-2"/>
                  <c:y val="0.115067160559395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8778</c:v>
                </c:pt>
                <c:pt idx="1">
                  <c:v>8778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75683840"/>
        <c:axId val="175697920"/>
        <c:axId val="175674240"/>
      </c:bar3DChart>
      <c:catAx>
        <c:axId val="175683840"/>
        <c:scaling>
          <c:orientation val="minMax"/>
        </c:scaling>
        <c:delete val="0"/>
        <c:axPos val="b"/>
        <c:majorTickMark val="out"/>
        <c:minorTickMark val="none"/>
        <c:tickLblPos val="nextTo"/>
        <c:crossAx val="175697920"/>
        <c:crosses val="autoZero"/>
        <c:auto val="1"/>
        <c:lblAlgn val="ctr"/>
        <c:lblOffset val="100"/>
        <c:noMultiLvlLbl val="0"/>
      </c:catAx>
      <c:valAx>
        <c:axId val="17569792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75683840"/>
        <c:crosses val="autoZero"/>
        <c:crossBetween val="between"/>
      </c:valAx>
      <c:serAx>
        <c:axId val="175674240"/>
        <c:scaling>
          <c:orientation val="minMax"/>
        </c:scaling>
        <c:delete val="0"/>
        <c:axPos val="b"/>
        <c:majorTickMark val="out"/>
        <c:minorTickMark val="none"/>
        <c:tickLblPos val="nextTo"/>
        <c:crossAx val="17569792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100,6 %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              (130 743,4)</c:v>
                </c:pt>
                <c:pt idx="1">
                  <c:v>Фактически исполнено                (131 470,3)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130743.4</c:v>
                </c:pt>
                <c:pt idx="1">
                  <c:v>131470.29999999999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912064"/>
        <c:axId val="27913600"/>
        <c:axId val="0"/>
      </c:bar3DChart>
      <c:catAx>
        <c:axId val="27912064"/>
        <c:scaling>
          <c:orientation val="minMax"/>
        </c:scaling>
        <c:delete val="0"/>
        <c:axPos val="b"/>
        <c:majorTickMark val="out"/>
        <c:minorTickMark val="none"/>
        <c:tickLblPos val="nextTo"/>
        <c:crossAx val="27913600"/>
        <c:crosses val="autoZero"/>
        <c:auto val="1"/>
        <c:lblAlgn val="ctr"/>
        <c:lblOffset val="100"/>
        <c:noMultiLvlLbl val="0"/>
      </c:catAx>
      <c:valAx>
        <c:axId val="2791360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7912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1732111066250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34199</c:v>
                </c:pt>
                <c:pt idx="1">
                  <c:v>34027.4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86456704"/>
        <c:axId val="189399424"/>
        <c:axId val="175676032"/>
      </c:bar3DChart>
      <c:catAx>
        <c:axId val="186456704"/>
        <c:scaling>
          <c:orientation val="minMax"/>
        </c:scaling>
        <c:delete val="0"/>
        <c:axPos val="b"/>
        <c:majorTickMark val="out"/>
        <c:minorTickMark val="none"/>
        <c:tickLblPos val="nextTo"/>
        <c:crossAx val="189399424"/>
        <c:crosses val="autoZero"/>
        <c:auto val="1"/>
        <c:lblAlgn val="ctr"/>
        <c:lblOffset val="100"/>
        <c:noMultiLvlLbl val="0"/>
      </c:catAx>
      <c:valAx>
        <c:axId val="18939942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86456704"/>
        <c:crosses val="autoZero"/>
        <c:crossBetween val="between"/>
      </c:valAx>
      <c:serAx>
        <c:axId val="175676032"/>
        <c:scaling>
          <c:orientation val="minMax"/>
        </c:scaling>
        <c:delete val="0"/>
        <c:axPos val="b"/>
        <c:majorTickMark val="out"/>
        <c:minorTickMark val="none"/>
        <c:tickLblPos val="nextTo"/>
        <c:crossAx val="189399424"/>
        <c:crosses val="autoZero"/>
      </c:serAx>
    </c:plotArea>
    <c:legend>
      <c:legendPos val="t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1732111066250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22727.8</c:v>
                </c:pt>
                <c:pt idx="1">
                  <c:v>22580.2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89141376"/>
        <c:axId val="189142912"/>
        <c:axId val="186543616"/>
      </c:bar3DChart>
      <c:catAx>
        <c:axId val="189141376"/>
        <c:scaling>
          <c:orientation val="minMax"/>
        </c:scaling>
        <c:delete val="0"/>
        <c:axPos val="b"/>
        <c:majorTickMark val="out"/>
        <c:minorTickMark val="none"/>
        <c:tickLblPos val="nextTo"/>
        <c:crossAx val="189142912"/>
        <c:crosses val="autoZero"/>
        <c:auto val="1"/>
        <c:lblAlgn val="ctr"/>
        <c:lblOffset val="100"/>
        <c:noMultiLvlLbl val="0"/>
      </c:catAx>
      <c:valAx>
        <c:axId val="18914291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89141376"/>
        <c:crosses val="autoZero"/>
        <c:crossBetween val="between"/>
      </c:valAx>
      <c:serAx>
        <c:axId val="186543616"/>
        <c:scaling>
          <c:orientation val="minMax"/>
        </c:scaling>
        <c:delete val="0"/>
        <c:axPos val="b"/>
        <c:majorTickMark val="out"/>
        <c:minorTickMark val="none"/>
        <c:tickLblPos val="nextTo"/>
        <c:crossAx val="189142912"/>
        <c:crosses val="autoZero"/>
      </c:serAx>
    </c:plotArea>
    <c:legend>
      <c:legendPos val="t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7175391364783755"/>
          <c:y val="7.5952498333518498E-2"/>
          <c:w val="0.78963157840343323"/>
          <c:h val="0.5943282343628486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2032228977142081E-3"/>
                  <c:y val="0.125824387568048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3952</c:v>
                </c:pt>
                <c:pt idx="1">
                  <c:v>3952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89182720"/>
        <c:axId val="189184256"/>
        <c:axId val="186705664"/>
      </c:bar3DChart>
      <c:catAx>
        <c:axId val="18918272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2525">
                  <a:srgbClr val="CDD9F0"/>
                </a:gs>
                <a:gs pos="2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c:spPr>
        <c:txPr>
          <a:bodyPr rot="-5400000" vert="horz"/>
          <a:lstStyle/>
          <a:p>
            <a:pPr>
              <a:defRPr sz="1400" baseline="0"/>
            </a:pPr>
            <a:endParaRPr lang="ru-RU"/>
          </a:p>
        </c:txPr>
        <c:crossAx val="189184256"/>
        <c:crosses val="autoZero"/>
        <c:auto val="1"/>
        <c:lblAlgn val="ctr"/>
        <c:lblOffset val="100"/>
        <c:noMultiLvlLbl val="0"/>
      </c:catAx>
      <c:valAx>
        <c:axId val="18918425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89182720"/>
        <c:crosses val="autoZero"/>
        <c:crossBetween val="between"/>
      </c:valAx>
      <c:serAx>
        <c:axId val="186705664"/>
        <c:scaling>
          <c:orientation val="minMax"/>
        </c:scaling>
        <c:delete val="1"/>
        <c:axPos val="b"/>
        <c:majorTickMark val="out"/>
        <c:minorTickMark val="none"/>
        <c:tickLblPos val="nextTo"/>
        <c:crossAx val="189184256"/>
        <c:crosses val="autoZero"/>
      </c:serAx>
    </c:plotArea>
    <c:legend>
      <c:legendPos val="tr"/>
      <c:layout>
        <c:manualLayout>
          <c:xMode val="edge"/>
          <c:yMode val="edge"/>
          <c:x val="0.32045135574505329"/>
          <c:y val="2.7558499506060888E-2"/>
          <c:w val="0.39880258782615885"/>
          <c:h val="5.9697127148474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Дотация на выравнивание</c:v>
                </c:pt>
                <c:pt idx="1">
                  <c:v>Иные дотации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896</c:v>
                </c:pt>
                <c:pt idx="1">
                  <c:v>3056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Дотация на выравнивание</c:v>
                </c:pt>
                <c:pt idx="1">
                  <c:v>Иные дотации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896</c:v>
                </c:pt>
                <c:pt idx="1">
                  <c:v>3056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322368"/>
        <c:axId val="189323904"/>
      </c:barChart>
      <c:catAx>
        <c:axId val="189322368"/>
        <c:scaling>
          <c:orientation val="minMax"/>
        </c:scaling>
        <c:delete val="0"/>
        <c:axPos val="l"/>
        <c:majorTickMark val="out"/>
        <c:minorTickMark val="none"/>
        <c:tickLblPos val="nextTo"/>
        <c:crossAx val="189323904"/>
        <c:crosses val="autoZero"/>
        <c:auto val="1"/>
        <c:lblAlgn val="ctr"/>
        <c:lblOffset val="100"/>
        <c:noMultiLvlLbl val="0"/>
      </c:catAx>
      <c:valAx>
        <c:axId val="189323904"/>
        <c:scaling>
          <c:orientation val="minMax"/>
        </c:scaling>
        <c:delete val="1"/>
        <c:axPos val="b"/>
        <c:majorGridlines/>
        <c:numFmt formatCode="#,##0.00" sourceLinked="1"/>
        <c:majorTickMark val="out"/>
        <c:minorTickMark val="none"/>
        <c:tickLblPos val="nextTo"/>
        <c:crossAx val="189322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98,4 %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503631.1</c:v>
                </c:pt>
                <c:pt idx="1">
                  <c:v>493579.1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5377792"/>
        <c:axId val="105379328"/>
        <c:axId val="0"/>
      </c:bar3DChart>
      <c:catAx>
        <c:axId val="105377792"/>
        <c:scaling>
          <c:orientation val="minMax"/>
        </c:scaling>
        <c:delete val="0"/>
        <c:axPos val="b"/>
        <c:majorTickMark val="out"/>
        <c:minorTickMark val="none"/>
        <c:tickLblPos val="nextTo"/>
        <c:crossAx val="105379328"/>
        <c:crosses val="autoZero"/>
        <c:auto val="1"/>
        <c:lblAlgn val="ctr"/>
        <c:lblOffset val="100"/>
        <c:noMultiLvlLbl val="0"/>
      </c:catAx>
      <c:valAx>
        <c:axId val="10537932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05377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100,6 %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130743.4</c:v>
                </c:pt>
                <c:pt idx="1">
                  <c:v>131470.29999999999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5389440"/>
        <c:axId val="105403520"/>
        <c:axId val="0"/>
      </c:bar3DChart>
      <c:catAx>
        <c:axId val="105389440"/>
        <c:scaling>
          <c:orientation val="minMax"/>
        </c:scaling>
        <c:delete val="0"/>
        <c:axPos val="b"/>
        <c:majorTickMark val="out"/>
        <c:minorTickMark val="none"/>
        <c:tickLblPos val="nextTo"/>
        <c:crossAx val="105403520"/>
        <c:crosses val="autoZero"/>
        <c:auto val="1"/>
        <c:lblAlgn val="ctr"/>
        <c:lblOffset val="100"/>
        <c:noMultiLvlLbl val="0"/>
      </c:catAx>
      <c:valAx>
        <c:axId val="10540352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05389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7214250838087305"/>
          <c:w val="0.6700577106015998"/>
          <c:h val="0.6021376491124620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87,0 %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3424593447950234E-2"/>
                  <c:y val="-1.762420773645449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16,0 %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84</c:v>
                </c:pt>
                <c:pt idx="1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Структура налоговых доходов </a:t>
            </a:r>
            <a:r>
              <a:rPr lang="ru-RU" sz="1600" dirty="0" smtClean="0"/>
              <a:t>110 440,7 </a:t>
            </a:r>
            <a:r>
              <a:rPr lang="ru-RU" sz="1600" dirty="0" err="1" smtClean="0"/>
              <a:t>тыс.руб</a:t>
            </a:r>
            <a:endParaRPr lang="ru-RU" sz="16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110 440,7 тыс.руб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76,8 %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0045525987308593E-2"/>
                  <c:y val="0.1761329119459539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4587308926459153"/>
                  <c:y val="-2.518366753575843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4,9 %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742903566270415"/>
                  <c:y val="-0.1525483575111039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r>
                      <a:rPr lang="ru-RU" dirty="0" smtClean="0"/>
                      <a:t>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7575824908343518E-2"/>
                  <c:y val="-0.1069337449503246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16,5 %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1094355529124215"/>
                  <c:y val="-4.466111330419551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Единый налог на вмененный доход для отдельных видов деятельности</c:v>
                </c:pt>
                <c:pt idx="2">
                  <c:v>Единый сельскохозяйственный налог</c:v>
                </c:pt>
                <c:pt idx="3">
                  <c:v>Налог, взимаемый в связи с применением патентной системы налогооблажения</c:v>
                </c:pt>
                <c:pt idx="4">
                  <c:v>Акцизы на нефтепродукты</c:v>
                </c:pt>
                <c:pt idx="5">
                  <c:v>Государственная пошлина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76.8</c:v>
                </c:pt>
                <c:pt idx="1">
                  <c:v>4.9000000000000004</c:v>
                </c:pt>
                <c:pt idx="2">
                  <c:v>0.2</c:v>
                </c:pt>
                <c:pt idx="3">
                  <c:v>0.4</c:v>
                </c:pt>
                <c:pt idx="4">
                  <c:v>16.5</c:v>
                </c:pt>
                <c:pt idx="5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182508316069461"/>
          <c:y val="0.11316258070090977"/>
          <c:w val="0.39558125077605755"/>
          <c:h val="0.86694456788751884"/>
        </c:manualLayout>
      </c:layout>
      <c:overlay val="0"/>
      <c:txPr>
        <a:bodyPr/>
        <a:lstStyle/>
        <a:p>
          <a:pPr>
            <a:defRPr sz="105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Структура </a:t>
            </a:r>
            <a:r>
              <a:rPr lang="ru-RU" sz="1600" dirty="0" smtClean="0"/>
              <a:t>неналоговых </a:t>
            </a:r>
            <a:r>
              <a:rPr lang="ru-RU" sz="1600" dirty="0"/>
              <a:t>доходов </a:t>
            </a:r>
            <a:endParaRPr lang="ru-RU" sz="1600" dirty="0" smtClean="0"/>
          </a:p>
          <a:p>
            <a:pPr>
              <a:defRPr/>
            </a:pPr>
            <a:r>
              <a:rPr lang="ru-RU" sz="1600" dirty="0" smtClean="0"/>
              <a:t>Всего 21 029,6  </a:t>
            </a:r>
            <a:r>
              <a:rPr lang="ru-RU" sz="1600" dirty="0" err="1" smtClean="0"/>
              <a:t>тыс.руб</a:t>
            </a:r>
            <a:endParaRPr lang="ru-RU" sz="1600" dirty="0"/>
          </a:p>
        </c:rich>
      </c:tx>
      <c:layout>
        <c:manualLayout>
          <c:xMode val="edge"/>
          <c:yMode val="edge"/>
          <c:x val="3.0805809158459513E-2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21 029,6, тыс.руб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769904651117195"/>
                  <c:y val="-0.2537447599320005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88,9 %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3913356032336277E-3"/>
                  <c:y val="-4.524197166336337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4,0 %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-1.9165558402007621E-2"/>
                  <c:y val="-4.03563445924628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6,7 %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 и продажи земли</c:v>
                </c:pt>
                <c:pt idx="1">
                  <c:v>Платежи при пользовании природными ресурсами</c:v>
                </c:pt>
                <c:pt idx="2">
                  <c:v>Штрафы, санкции, возмещение ущерба</c:v>
                </c:pt>
                <c:pt idx="3">
                  <c:v>Прочие неналоговые доходы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88.9</c:v>
                </c:pt>
                <c:pt idx="1">
                  <c:v>4</c:v>
                </c:pt>
                <c:pt idx="2">
                  <c:v>6.7</c:v>
                </c:pt>
                <c:pt idx="3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182508316069461"/>
          <c:y val="0.11316258070090977"/>
          <c:w val="0.39558125077605755"/>
          <c:h val="0.86694456788751884"/>
        </c:manualLayout>
      </c:layout>
      <c:overlay val="0"/>
      <c:txPr>
        <a:bodyPr/>
        <a:lstStyle/>
        <a:p>
          <a:pPr>
            <a:defRPr sz="105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98,4  %</a:t>
            </a:r>
            <a:endParaRPr lang="ru-RU" sz="1600" dirty="0"/>
          </a:p>
        </c:rich>
      </c:tx>
      <c:layout>
        <c:manualLayout>
          <c:xMode val="edge"/>
          <c:yMode val="edge"/>
          <c:x val="0.483218171232003"/>
          <c:y val="0.11573892583363751"/>
        </c:manualLayout>
      </c:layout>
      <c:overlay val="0"/>
    </c:title>
    <c:autoTitleDeleted val="0"/>
    <c:view3D>
      <c:rotX val="30"/>
      <c:rotY val="20"/>
      <c:rAngAx val="0"/>
      <c:perspective val="10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4013988157694406E-2"/>
          <c:y val="0.19786115034837398"/>
          <c:w val="0.86417841433256393"/>
          <c:h val="0.64946870982589233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всего, тыс.руб.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8991470083570958E-2"/>
                  <c:y val="-5.03912263716729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503</a:t>
                    </a:r>
                    <a:r>
                      <a:rPr lang="ru-RU" baseline="0" dirty="0" smtClean="0"/>
                      <a:t> 631,1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459274072428166E-2"/>
                  <c:y val="-2.519561318583649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493 579,1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503631.1</c:v>
                </c:pt>
                <c:pt idx="1">
                  <c:v>493579.1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13003904"/>
        <c:axId val="113005696"/>
        <c:axId val="0"/>
      </c:bar3DChart>
      <c:catAx>
        <c:axId val="113003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3005696"/>
        <c:crosses val="autoZero"/>
        <c:auto val="1"/>
        <c:lblAlgn val="ctr"/>
        <c:lblOffset val="100"/>
        <c:noMultiLvlLbl val="0"/>
      </c:catAx>
      <c:valAx>
        <c:axId val="113005696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113003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2.8285864218396558E-3"/>
          <c:w val="0.83009501001946284"/>
          <c:h val="0.10322759646091333"/>
        </c:manualLayout>
      </c:layout>
      <c:overlay val="0"/>
      <c:txPr>
        <a:bodyPr/>
        <a:lstStyle/>
        <a:p>
          <a:pPr>
            <a:defRPr sz="200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-0.12667022040286122"/>
                  <c:y val="-4.825740945769754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22,4 %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ru-RU" dirty="0" smtClean="0"/>
                      <a:t>3,4 %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22.4</c:v>
                </c:pt>
                <c:pt idx="1">
                  <c:v>4.2</c:v>
                </c:pt>
                <c:pt idx="2">
                  <c:v>73.400000000000006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913817268166786"/>
          <c:y val="1.1642703811964727E-2"/>
          <c:w val="0.42016122140275008"/>
          <c:h val="0.433415923134977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4EB0D-32E6-4853-BF5E-81A1333CBAA5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71BC7-1AB5-4E5C-BCA9-3958B038C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88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71BC7-1AB5-4E5C-BCA9-3958B038CA4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41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3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27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25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48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85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3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46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5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99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8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90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B86CD-33CB-43F2-BE6E-95A7B0AA017C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44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700808"/>
            <a:ext cx="6984776" cy="4824536"/>
          </a:xfrm>
        </p:spPr>
        <p:txBody>
          <a:bodyPr>
            <a:noAutofit/>
          </a:bodyPr>
          <a:lstStyle/>
          <a:p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 основе  </a:t>
            </a:r>
          </a:p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Проекта решения </a:t>
            </a:r>
            <a:r>
              <a:rPr lang="ru-RU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районного Совета народных депутатов</a:t>
            </a:r>
          </a:p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«Об утверждении отчета об исполнении бюджета муниципального образования «</a:t>
            </a:r>
            <a:r>
              <a:rPr lang="ru-RU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Суражский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муниципальный район»</a:t>
            </a:r>
          </a:p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за 2019 год»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092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640960" cy="43204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по доходам,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Без учета межбюджетных трансфертов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79047257"/>
              </p:ext>
            </p:extLst>
          </p:nvPr>
        </p:nvGraphicFramePr>
        <p:xfrm>
          <a:off x="251520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65203199"/>
              </p:ext>
            </p:extLst>
          </p:nvPr>
        </p:nvGraphicFramePr>
        <p:xfrm>
          <a:off x="4283968" y="1397000"/>
          <a:ext cx="4608512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9248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80033695"/>
              </p:ext>
            </p:extLst>
          </p:nvPr>
        </p:nvGraphicFramePr>
        <p:xfrm>
          <a:off x="107504" y="44624"/>
          <a:ext cx="489654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141797204"/>
              </p:ext>
            </p:extLst>
          </p:nvPr>
        </p:nvGraphicFramePr>
        <p:xfrm>
          <a:off x="179512" y="3356992"/>
          <a:ext cx="4896544" cy="3004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188640"/>
            <a:ext cx="3960440" cy="6480720"/>
          </a:xfrm>
        </p:spPr>
        <p:txBody>
          <a:bodyPr>
            <a:noAutofit/>
          </a:bodyPr>
          <a:lstStyle/>
          <a:p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безвозмездных поступлений</a:t>
            </a:r>
          </a:p>
          <a:p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Всего: 362 108,8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Дотации – 74 063,0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Субсидии –  30 386,9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Субвенции – 179 728,7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межбюджетные </a:t>
            </a:r>
          </a:p>
          <a:p>
            <a:pPr algn="l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трансферты –  77 930,2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342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42117956"/>
              </p:ext>
            </p:extLst>
          </p:nvPr>
        </p:nvGraphicFramePr>
        <p:xfrm>
          <a:off x="179512" y="188640"/>
          <a:ext cx="388843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210109622"/>
              </p:ext>
            </p:extLst>
          </p:nvPr>
        </p:nvGraphicFramePr>
        <p:xfrm>
          <a:off x="4283968" y="188640"/>
          <a:ext cx="468052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2445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640960" cy="432048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Динамика исполнения доходной части бюджета </a:t>
            </a:r>
            <a:r>
              <a:rPr lang="ru-RU" sz="2000" b="1" i="1" dirty="0" err="1" smtClean="0"/>
              <a:t>Суражского</a:t>
            </a:r>
            <a:r>
              <a:rPr lang="ru-RU" sz="2000" b="1" i="1" dirty="0" smtClean="0"/>
              <a:t> района</a:t>
            </a:r>
            <a:endParaRPr lang="ru-RU" sz="2000" b="1" i="1" dirty="0"/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1368152" cy="360040"/>
          </a:xfrm>
        </p:spPr>
        <p:txBody>
          <a:bodyPr>
            <a:noAutofit/>
          </a:bodyPr>
          <a:lstStyle/>
          <a:p>
            <a:r>
              <a:rPr lang="ru-RU" sz="1800" dirty="0" err="1" smtClean="0">
                <a:solidFill>
                  <a:schemeClr val="tx1"/>
                </a:solidFill>
              </a:rPr>
              <a:t>тыс.руб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852807733"/>
              </p:ext>
            </p:extLst>
          </p:nvPr>
        </p:nvGraphicFramePr>
        <p:xfrm>
          <a:off x="539552" y="980728"/>
          <a:ext cx="835292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одзаголовок 2"/>
          <p:cNvSpPr txBox="1">
            <a:spLocks/>
          </p:cNvSpPr>
          <p:nvPr/>
        </p:nvSpPr>
        <p:spPr>
          <a:xfrm>
            <a:off x="251520" y="5805264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chemeClr val="tx1"/>
                </a:solidFill>
              </a:rPr>
              <a:t>Итоговые доходы по годам приведены за минусом возврата остатков субсидий, субвенций и иных межбюджетных трансфертов, имеющих целевое назначение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07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640960" cy="432048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/>
              <a:t>Работа по увеличению поступлений доходов в бюджет </a:t>
            </a:r>
            <a:r>
              <a:rPr lang="ru-RU" sz="2000" b="1" i="1" dirty="0" err="1" smtClean="0"/>
              <a:t>Суражского</a:t>
            </a:r>
            <a:r>
              <a:rPr lang="ru-RU" sz="2000" b="1" i="1" dirty="0" smtClean="0"/>
              <a:t> муниципального района</a:t>
            </a:r>
            <a:endParaRPr lang="ru-RU" sz="2000" b="1" i="1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568952" cy="3816424"/>
          </a:xfrm>
        </p:spPr>
        <p:txBody>
          <a:bodyPr>
            <a:normAutofit fontScale="92500" lnSpcReduction="20000"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В 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Суражском</a:t>
            </a:r>
            <a:r>
              <a:rPr lang="ru-RU" sz="1800" dirty="0" smtClean="0">
                <a:solidFill>
                  <a:schemeClr val="tx1"/>
                </a:solidFill>
              </a:rPr>
              <a:t> районе, в соответствии с поручением главы администрации района, финансовым отделом администрации района проведена работа по заключению соглашений с Департаментом финансов Брянской области как муниципального района, так и сельских поселений. На основании вышеизложенных соглашений всеми участниками бюджетного процесса 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Суражского</a:t>
            </a:r>
            <a:r>
              <a:rPr lang="ru-RU" sz="1800" dirty="0" smtClean="0">
                <a:solidFill>
                  <a:schemeClr val="tx1"/>
                </a:solidFill>
              </a:rPr>
              <a:t> района были разработаны и утверждены мероприятия по увеличению налоговых и неналоговых доходов.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В районе функционирует межведомственная </a:t>
            </a:r>
            <a:r>
              <a:rPr lang="ru-RU" sz="1800" dirty="0">
                <a:solidFill>
                  <a:schemeClr val="tx1"/>
                </a:solidFill>
              </a:rPr>
              <a:t>комиссия по определению причин неплатежеспособности предприятий и организаций, выявлению лиц, занимающихся незарегистрированной предпринимательской деятельностью и сдачей в аренду жилого и нежилого имущества, сокращению недоимки по платежам в бюджеты различных уровней, выработки предложений направленных на погашение недоимки в бюджеты различных уровней</a:t>
            </a:r>
            <a:r>
              <a:rPr lang="ru-RU" sz="1800" b="1" dirty="0" smtClean="0">
                <a:solidFill>
                  <a:schemeClr val="tx1"/>
                </a:solidFill>
              </a:rPr>
              <a:t>. </a:t>
            </a:r>
            <a:r>
              <a:rPr lang="ru-RU" sz="1800" dirty="0" smtClean="0">
                <a:solidFill>
                  <a:schemeClr val="tx1"/>
                </a:solidFill>
              </a:rPr>
              <a:t>За 2019 год проведено 6 заседаний комиссии, на которых было заслушано 27 налогоплательщиков, совместно с МИФНС № 8 по Брянской области и ОП «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Суражский</a:t>
            </a:r>
            <a:r>
              <a:rPr lang="ru-RU" sz="1800" dirty="0" smtClean="0">
                <a:solidFill>
                  <a:schemeClr val="tx1"/>
                </a:solidFill>
              </a:rPr>
              <a:t>» проведено 4 рейда по сдаче в аренду жилых помещений,  по результатам которых была снижена недоимка в консолидированный бюджет  области 2 460,0 </a:t>
            </a:r>
            <a:r>
              <a:rPr lang="ru-RU" sz="1800" dirty="0" err="1" smtClean="0">
                <a:solidFill>
                  <a:schemeClr val="tx1"/>
                </a:solidFill>
              </a:rPr>
              <a:t>тыс.руб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119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РАСХОДАМ ЗА 2019 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458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7200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расходов за 2019 год в %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 493 618,6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02029278"/>
              </p:ext>
            </p:extLst>
          </p:nvPr>
        </p:nvGraphicFramePr>
        <p:xfrm>
          <a:off x="251520" y="1124744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8283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по расходам за 2019 год,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721053"/>
              </p:ext>
            </p:extLst>
          </p:nvPr>
        </p:nvGraphicFramePr>
        <p:xfrm>
          <a:off x="323528" y="692695"/>
          <a:ext cx="8496944" cy="5683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8538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Уточненный план на 2019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r>
                        <a:rPr lang="ru-RU" baseline="0" dirty="0" smtClean="0"/>
                        <a:t> 2019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Процент  исполнения, %</a:t>
                      </a:r>
                      <a:endParaRPr lang="ru-RU" dirty="0"/>
                    </a:p>
                  </a:txBody>
                  <a:tcPr/>
                </a:tc>
              </a:tr>
              <a:tr h="8023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Отдел образования администрации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262 123,5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261 116,7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99,6</a:t>
                      </a:r>
                      <a:endParaRPr lang="ru-RU" dirty="0"/>
                    </a:p>
                  </a:txBody>
                  <a:tcPr/>
                </a:tc>
              </a:tr>
              <a:tr h="6800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Финансовый отдел администрации </a:t>
                      </a:r>
                      <a:r>
                        <a:rPr lang="ru-RU" sz="1400" dirty="0" err="1" smtClean="0"/>
                        <a:t>Суражского</a:t>
                      </a:r>
                      <a:r>
                        <a:rPr lang="ru-RU" sz="140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9 068,0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9 068,0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90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Комитет по управлению муниципальным имуществом администрации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2 887,4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2 887,4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552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Администрация</a:t>
                      </a:r>
                    </a:p>
                    <a:p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236 331,0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217 205,0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91,9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Суражский</a:t>
                      </a:r>
                      <a:r>
                        <a:rPr lang="ru-RU" sz="1400" dirty="0" smtClean="0"/>
                        <a:t> районный Совет народных депутатов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2 513,6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2 505,7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99,7</a:t>
                      </a:r>
                      <a:endParaRPr lang="ru-RU" dirty="0"/>
                    </a:p>
                  </a:txBody>
                  <a:tcPr/>
                </a:tc>
              </a:tr>
              <a:tr h="8538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Контрольно-счетная палата </a:t>
                      </a:r>
                      <a:r>
                        <a:rPr lang="ru-RU" sz="1400" dirty="0" err="1" smtClean="0"/>
                        <a:t>Суражского</a:t>
                      </a:r>
                      <a:r>
                        <a:rPr lang="ru-RU" sz="140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841,9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835,7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99,3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989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Динамика исполнения расходной части бюджета по направлениям расходов,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744032994"/>
              </p:ext>
            </p:extLst>
          </p:nvPr>
        </p:nvGraphicFramePr>
        <p:xfrm>
          <a:off x="251520" y="908720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6518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0100: Расходы на общегосударственные вопросы составляют 7,3 % от общего объёма расходов (36 163,5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82098912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512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Внесение изменений в Решение </a:t>
            </a:r>
            <a:r>
              <a:rPr lang="ru-RU" sz="2800" dirty="0" err="1" smtClean="0"/>
              <a:t>Суражского</a:t>
            </a:r>
            <a:r>
              <a:rPr lang="ru-RU" sz="2800" dirty="0" smtClean="0"/>
              <a:t> районного Совета народных депутатов от 26.12.2018 г. № 348 «О бюджете муниципального образования «</a:t>
            </a:r>
            <a:r>
              <a:rPr lang="ru-RU" sz="2800" dirty="0" err="1" smtClean="0"/>
              <a:t>Суражский</a:t>
            </a:r>
            <a:r>
              <a:rPr lang="ru-RU" sz="2800" dirty="0" smtClean="0"/>
              <a:t> муниципальный район» на 2019 -2021 годы».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492896"/>
            <a:ext cx="6912768" cy="3384376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течение года изменения вносились 5 раз: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27.02.2019 г. № 357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20.05.2019 г. № 370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24.07.2019 г. № 379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28.11.2019 г. № 51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24.12.2019 </a:t>
            </a:r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г. №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61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111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0400: Расходы на национальную экономику составляют 5,1 % от общего объёма расходов (25 467,3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28589962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871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0700: Расходы на образование составляют  68,8 % от общего объёма расходов (339 752,0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54878488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612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расходов раздела 0700 «Образование»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95651729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6297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Дошкольное образование</a:t>
            </a:r>
          </a:p>
          <a:p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01.01.2020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года детские сады посещают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894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детей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(+2 ребенка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сравнению с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годом)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95644224"/>
              </p:ext>
            </p:extLst>
          </p:nvPr>
        </p:nvGraphicFramePr>
        <p:xfrm>
          <a:off x="107504" y="119675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505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10801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Общее образование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01.01.2020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года в общеобразовательных школах числится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2 166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учеников 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(-61 ребенок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сравнению с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2018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годом)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71722292"/>
              </p:ext>
            </p:extLst>
          </p:nvPr>
        </p:nvGraphicFramePr>
        <p:xfrm>
          <a:off x="179512" y="1268760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0196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Дополнительное образование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01.01.2020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года в ЦДТ числится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474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детей, 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музыкальной школе –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165 детей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в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МАУ СШ -ФОК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354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детей.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07478768"/>
              </p:ext>
            </p:extLst>
          </p:nvPr>
        </p:nvGraphicFramePr>
        <p:xfrm>
          <a:off x="107504" y="1196752"/>
          <a:ext cx="892899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146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0800: «Культура и кинематография»  от общего объёма расходов составляет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6,9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(34 027,4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20162807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26016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1000: Расходы на социальную политику составляют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5,2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 от общего объёма расходов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(25 686,0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941419"/>
              </p:ext>
            </p:extLst>
          </p:nvPr>
        </p:nvGraphicFramePr>
        <p:xfrm>
          <a:off x="323528" y="1556792"/>
          <a:ext cx="8568950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456384"/>
                <a:gridCol w="1584176"/>
                <a:gridCol w="1310544"/>
                <a:gridCol w="1713790"/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п/п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Наименование показателя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Исполнено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r>
                        <a:rPr lang="ru-RU" baseline="0" dirty="0" smtClean="0"/>
                        <a:t> исполнения</a:t>
                      </a:r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1001</a:t>
                      </a:r>
                      <a:r>
                        <a:rPr lang="ru-RU" baseline="0" dirty="0" smtClean="0"/>
                        <a:t> «Пенсионное обеспечение»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2 385,9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2 385,9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2006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1003 «Социальное обеспечение населения»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76,4</a:t>
                      </a:r>
                      <a:endParaRPr lang="ru-RU" dirty="0"/>
                    </a:p>
                  </a:txBody>
                  <a:tcPr/>
                </a:tc>
              </a:tr>
              <a:tr h="55604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1004 «Охрана семьи и детства»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28 522,7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21 964,7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77,0</a:t>
                      </a:r>
                      <a:endParaRPr lang="ru-RU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1006 «Другие вопросы в области социальной политики»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1 176,2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1 169,2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99,4</a:t>
                      </a:r>
                      <a:endParaRPr lang="ru-RU" dirty="0"/>
                    </a:p>
                  </a:txBody>
                  <a:tcPr/>
                </a:tc>
              </a:tr>
              <a:tr h="384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32 302,4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25 686,0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79,5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852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1100: Расходы на физическую культуру и спорт составляют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4,6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 от общего объёма расходов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(22 580,2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36300480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94089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1400: Расходы по распределению межбюджетных трансфертов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Объёмы финансовой помощи бюджетам поселений,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3 952,0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06969205"/>
              </p:ext>
            </p:extLst>
          </p:nvPr>
        </p:nvGraphicFramePr>
        <p:xfrm>
          <a:off x="323528" y="836712"/>
          <a:ext cx="309634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29353238"/>
              </p:ext>
            </p:extLst>
          </p:nvPr>
        </p:nvGraphicFramePr>
        <p:xfrm>
          <a:off x="3995936" y="1052736"/>
          <a:ext cx="50158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793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r>
              <a:rPr lang="ru-RU" sz="28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понятия.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•Отчет для граждан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информационный ресурс, содержащий данные об исполнении бюджета за отчетный финансовый год, в доступной для широкого круга заинтересованных пользователей форме.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•Отчет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состоит из источников и наборов данных, параметров и композиции элементов отчета муниципального образования на определенный период (отчетный финансовый год).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•Доходы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безвозмездные и безвозвратные поступления денежных средств в отчетном финансовом году.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•Расходы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выплачиваемые из бюджета денежные средства в соответствии с установленными полномочиями по расходным обязательствам в отчетном финансовом году.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•Профицит бюджета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превышение доходов над расходами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r>
              <a:rPr lang="ru-RU" sz="24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Дефицит бюджета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превышение расходов над доходами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r>
              <a:rPr lang="ru-RU" sz="24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Кредиторская задолженность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суммы денежных средств муниципального образования, подлежащие уплате соответствующим юридическим или физическим лицам.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•Дебиторская задолженность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суммы денежных средств (долгов), причитающихся муниципальному образованию, от юридических или физических лиц в итоге хозяйственных 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взаимоотношений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ними.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2639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Контактная информация для граждан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Финансовый отдел администрации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– 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Функциональный орган администрации муниципального района, обеспечивающий проведение единой финансовой, бюджетной политики в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Суражском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муниципальном районе.</a:t>
            </a: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Руководитель: Толока С.В.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Адрес: Брянская область,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г.Сураж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ул.Ленина,д.40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Телефон: (848330) 2-14-58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Режим работы: 8.30 – 17.45, обеденный перерыв 13.00 – 14 .00</a:t>
            </a:r>
          </a:p>
          <a:p>
            <a:pPr algn="l"/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13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Отчетность органов местного самоуправления муниципального образования «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Суражский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муниципальный район»</a:t>
            </a:r>
          </a:p>
          <a:p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составляется в соответствии со статьями 264.2 и 264.3 Бюджетного кодекса Российской Федерации, приказами Министерства финансов Российской Федерации от 28.12.2010 № 191н «Об утверждении Инструкции о порядке составления и представления годовой, квартальной и месячной отчётности об исполнении бюджетов бюджетной системы Российской Федерации» (с учётом изменений), от 25.03.2011 №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ЗЗн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«Об утверждении Инструкции о порядке составления, представления годовой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квартальной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бухгалтерской отчётности государственных(муниципальных) бюджетных и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автономных учреждений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 (с учётом изменений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Решением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районного Совета народных депутатов «О порядке составления, рассмотрения и утверждения районного бюджета, а так же порядка представления, рассмотрения и утверждения отчетности об исполнении районного бюджета и его внешней проверки»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233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ХАРАКТЕРИСТИКИ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ИСПОЛНЕНИЯ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ЗА 2019 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4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9361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ХАРАКТЕРИСТИКИ ИСПОЛНЕНИЯ БЮДЖЕТА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ЗА 2019 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29024"/>
              </p:ext>
            </p:extLst>
          </p:nvPr>
        </p:nvGraphicFramePr>
        <p:xfrm>
          <a:off x="395536" y="1556791"/>
          <a:ext cx="8352928" cy="4482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Показатель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2019 год</a:t>
                      </a:r>
                      <a:endParaRPr lang="ru-RU" sz="2400" dirty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Поступило ДОХОДОВ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493 579,1</a:t>
                      </a:r>
                      <a:endParaRPr lang="ru-RU" sz="2400" dirty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Произведено РАСХОДОВ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493 618,6</a:t>
                      </a:r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ДЕФИЦИТ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39,5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7581552" y="1844824"/>
            <a:ext cx="1143744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8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ДОХОДАМ</a:t>
            </a:r>
          </a:p>
          <a:p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50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доходной части бюджета,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60304591"/>
              </p:ext>
            </p:extLst>
          </p:nvPr>
        </p:nvGraphicFramePr>
        <p:xfrm>
          <a:off x="395536" y="836712"/>
          <a:ext cx="820891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9683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640960" cy="43204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параметры бюджета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района,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indent="-342900" algn="l">
              <a:buFontTx/>
              <a:buChar char="-"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доходной части бюджета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Без учета межбюджетных трансфертов                          доходы всего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225710404"/>
              </p:ext>
            </p:extLst>
          </p:nvPr>
        </p:nvGraphicFramePr>
        <p:xfrm>
          <a:off x="251520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94816081"/>
              </p:ext>
            </p:extLst>
          </p:nvPr>
        </p:nvGraphicFramePr>
        <p:xfrm>
          <a:off x="4427984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4373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3364</TotalTime>
  <Words>1340</Words>
  <Application>Microsoft Office PowerPoint</Application>
  <PresentationFormat>Экран (4:3)</PresentationFormat>
  <Paragraphs>371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Бюджет для граждан</vt:lpstr>
      <vt:lpstr>Внесение изменений в Решение Суражского районного Совета народных депутатов от 26.12.2018 г. № 348 «О бюджете муниципального образования «Суражский муниципальный район» на 2019 -2021 годы».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исполнения доходной части бюджета Суражского района</vt:lpstr>
      <vt:lpstr>Работа по увеличению поступлений доходов в бюджет Суражского муниципального района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1PC-Rebik</dc:creator>
  <cp:lastModifiedBy>User</cp:lastModifiedBy>
  <cp:revision>102</cp:revision>
  <dcterms:created xsi:type="dcterms:W3CDTF">2017-03-20T12:42:22Z</dcterms:created>
  <dcterms:modified xsi:type="dcterms:W3CDTF">2020-07-22T13:13:04Z</dcterms:modified>
</cp:coreProperties>
</file>