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9" r:id="rId9"/>
    <p:sldId id="279" r:id="rId10"/>
    <p:sldId id="280" r:id="rId11"/>
    <p:sldId id="281" r:id="rId12"/>
    <p:sldId id="282" r:id="rId13"/>
    <p:sldId id="283" r:id="rId14"/>
    <p:sldId id="285" r:id="rId15"/>
    <p:sldId id="278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    (436 701,5 тыс.руб.)</c:v>
                </c:pt>
                <c:pt idx="1">
                  <c:v>фактически исполнено        (421 273,2 тыс.руб.)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436701.5</c:v>
                </c:pt>
                <c:pt idx="1">
                  <c:v>421273.2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264448"/>
        <c:axId val="20264832"/>
        <c:axId val="0"/>
      </c:bar3DChart>
      <c:catAx>
        <c:axId val="20264448"/>
        <c:scaling>
          <c:orientation val="minMax"/>
        </c:scaling>
        <c:delete val="0"/>
        <c:axPos val="b"/>
        <c:majorTickMark val="out"/>
        <c:minorTickMark val="none"/>
        <c:tickLblPos val="nextTo"/>
        <c:crossAx val="20264832"/>
        <c:crosses val="autoZero"/>
        <c:auto val="1"/>
        <c:lblAlgn val="ctr"/>
        <c:lblOffset val="100"/>
        <c:noMultiLvlLbl val="0"/>
      </c:catAx>
      <c:valAx>
        <c:axId val="2026483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026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24054223860184"/>
          <c:y val="5.2562629493409119E-2"/>
          <c:w val="0.58503628907132921"/>
          <c:h val="0.82706794761595692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51969344718356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110 440,7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12748008841929E-3"/>
                  <c:y val="6.2362285146973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116 768,6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110440.7</c:v>
                </c:pt>
                <c:pt idx="1">
                  <c:v>116768.6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4326798938049028E-2"/>
                  <c:y val="-3.9685090548073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21 029,6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49336280643E-2"/>
                  <c:y val="-1.0519055387608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5 744,9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21029.599999999999</c:v>
                </c:pt>
                <c:pt idx="1">
                  <c:v>5744.9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0.1307565442920135"/>
                  <c:y val="0.1833568200024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362 108,8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96977347344548E-2"/>
                  <c:y val="0.182557688521938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298 759,7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368108.79999999999</c:v>
                </c:pt>
                <c:pt idx="1">
                  <c:v>298759.7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375872"/>
        <c:axId val="36249600"/>
      </c:lineChart>
      <c:catAx>
        <c:axId val="29375872"/>
        <c:scaling>
          <c:orientation val="minMax"/>
        </c:scaling>
        <c:delete val="0"/>
        <c:axPos val="b"/>
        <c:majorTickMark val="out"/>
        <c:minorTickMark val="none"/>
        <c:tickLblPos val="nextTo"/>
        <c:crossAx val="36249600"/>
        <c:crosses val="autoZero"/>
        <c:auto val="1"/>
        <c:lblAlgn val="ctr"/>
        <c:lblOffset val="100"/>
        <c:noMultiLvlLbl val="0"/>
      </c:catAx>
      <c:valAx>
        <c:axId val="362496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937587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45323667740616E-2"/>
          <c:y val="9.0347782994871909E-2"/>
          <c:w val="0.52183229641150986"/>
          <c:h val="0.823945731176068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31,0 %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65,2 %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Суражский районный Совет</c:v>
                </c:pt>
                <c:pt idx="1">
                  <c:v>Администрация Суражского района</c:v>
                </c:pt>
                <c:pt idx="2">
                  <c:v>Отдел образования администрации Суражского района</c:v>
                </c:pt>
                <c:pt idx="3">
                  <c:v>Комитет по управлению муниципальным имуществом</c:v>
                </c:pt>
                <c:pt idx="4">
                  <c:v>Контрольно-счетная палата Суражского района</c:v>
                </c:pt>
                <c:pt idx="5">
                  <c:v>Финансовый отдел администрации Суражского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0.4</c:v>
                </c:pt>
                <c:pt idx="1">
                  <c:v>31</c:v>
                </c:pt>
                <c:pt idx="2">
                  <c:v>65.2</c:v>
                </c:pt>
                <c:pt idx="3">
                  <c:v>0.8</c:v>
                </c:pt>
                <c:pt idx="4">
                  <c:v>0.2</c:v>
                </c:pt>
                <c:pt idx="5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997352146058"/>
          <c:y val="1.3867063016389992E-2"/>
          <c:w val="0.36588180017035143"/>
          <c:h val="0.97311281933586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5525244669784"/>
          <c:y val="3.569241251675271E-2"/>
          <c:w val="0.69357617289538998"/>
          <c:h val="0.472671109679796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4.3727923710955895E-3"/>
                  <c:y val="-1.786018149882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36 163,5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51949140637265E-3"/>
                  <c:y val="7.1440725995283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339 752,0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2E-3"/>
                  <c:y val="-8.930090749410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25 686,0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27923710955895E-3"/>
                  <c:y val="-2.23252268735260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34 027,4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30389828127453E-3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3 952,0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25 467,3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36163.5</c:v>
                </c:pt>
                <c:pt idx="1">
                  <c:v>339752</c:v>
                </c:pt>
                <c:pt idx="2">
                  <c:v>25686</c:v>
                </c:pt>
                <c:pt idx="3">
                  <c:v>34027.4</c:v>
                </c:pt>
                <c:pt idx="4">
                  <c:v>3952</c:v>
                </c:pt>
                <c:pt idx="5">
                  <c:v>25467.3</c:v>
                </c:pt>
                <c:pt idx="6" formatCode="General">
                  <c:v>674.1</c:v>
                </c:pt>
                <c:pt idx="7">
                  <c:v>2848.5</c:v>
                </c:pt>
                <c:pt idx="8">
                  <c:v>2467.6999999999998</c:v>
                </c:pt>
                <c:pt idx="9">
                  <c:v>22580.2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-1.1162613436763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35 168,7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4826855785537E-3"/>
                  <c:y val="0.196461996487028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272 821,0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4.46504537470520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27 727,8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4.464869585517221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37 757,9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727923710955895E-3"/>
                  <c:y val="-1.33951361241156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190,0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0496E-2"/>
                  <c:y val="-1.33951361241156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28 119,1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miter lim="800000"/>
              </a:ln>
            </c:spPr>
            <c:txPr>
              <a:bodyPr rot="-5400000" vert="horz"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35168.699999999997</c:v>
                </c:pt>
                <c:pt idx="1">
                  <c:v>272821</c:v>
                </c:pt>
                <c:pt idx="2">
                  <c:v>27727.8</c:v>
                </c:pt>
                <c:pt idx="3">
                  <c:v>37757.9</c:v>
                </c:pt>
                <c:pt idx="4">
                  <c:v>5190</c:v>
                </c:pt>
                <c:pt idx="5">
                  <c:v>28119.1</c:v>
                </c:pt>
                <c:pt idx="6" formatCode="General">
                  <c:v>755.5</c:v>
                </c:pt>
                <c:pt idx="7">
                  <c:v>3217.7</c:v>
                </c:pt>
                <c:pt idx="8">
                  <c:v>4257.7</c:v>
                </c:pt>
                <c:pt idx="9">
                  <c:v>11017.2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892544"/>
        <c:axId val="88894080"/>
        <c:axId val="0"/>
      </c:bar3DChart>
      <c:catAx>
        <c:axId val="88892544"/>
        <c:scaling>
          <c:orientation val="minMax"/>
        </c:scaling>
        <c:delete val="0"/>
        <c:axPos val="b"/>
        <c:majorTickMark val="out"/>
        <c:minorTickMark val="none"/>
        <c:tickLblPos val="nextTo"/>
        <c:crossAx val="88894080"/>
        <c:crosses val="autoZero"/>
        <c:auto val="1"/>
        <c:lblAlgn val="ctr"/>
        <c:lblOffset val="100"/>
        <c:noMultiLvlLbl val="0"/>
      </c:catAx>
      <c:valAx>
        <c:axId val="8889408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8889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272188305983"/>
          <c:y val="0.81086718212744291"/>
          <c:w val="0.15655687017328654"/>
          <c:h val="0.13955587213235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19870330577542E-2"/>
                  <c:y val="-3.61499467538837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5,4 %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0,8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муниципального образования </c:v>
                </c:pt>
                <c:pt idx="1">
                  <c:v>Функционирование законодательных (представительных) органов муниципальных образований </c:v>
                </c:pt>
                <c:pt idx="2">
                  <c:v>Функционирование местных администраций</c:v>
                </c:pt>
                <c:pt idx="3">
                  <c:v>Функционирование контрольно-счетной палаты </c:v>
                </c:pt>
                <c:pt idx="4">
                  <c:v>Функционирование финансового отдела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1.7</c:v>
                </c:pt>
                <c:pt idx="1">
                  <c:v>3.1</c:v>
                </c:pt>
                <c:pt idx="2">
                  <c:v>55.9</c:v>
                </c:pt>
                <c:pt idx="3">
                  <c:v>2.4</c:v>
                </c:pt>
                <c:pt idx="4">
                  <c:v>15.4</c:v>
                </c:pt>
                <c:pt idx="5">
                  <c:v>21.5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597305809742906"/>
          <c:y val="0"/>
          <c:w val="0.4054235617903340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161347926111239E-2"/>
                  <c:y val="7.354314967713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40974038115007E-2"/>
                  <c:y val="-0.199537788484206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587398148173238E-2"/>
                  <c:y val="-7.14231277825499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хозяйство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0.1</c:v>
                </c:pt>
                <c:pt idx="1">
                  <c:v>11.2</c:v>
                </c:pt>
                <c:pt idx="2">
                  <c:v>85</c:v>
                </c:pt>
                <c:pt idx="3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005452420372442"/>
                  <c:y val="-0.290347143000371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76,5 %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24785773577099E-2"/>
                  <c:y val="-0.12252043133418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Бюджет Суражского муниципального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76.5</c:v>
                </c:pt>
                <c:pt idx="1">
                  <c:v>48.6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6968451111574775E-2"/>
                  <c:y val="-6.6254156042282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824538465915718E-2"/>
                  <c:y val="-1.0784709558016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3,7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Молодёжная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24.6</c:v>
                </c:pt>
                <c:pt idx="1">
                  <c:v>67</c:v>
                </c:pt>
                <c:pt idx="2">
                  <c:v>3.7</c:v>
                </c:pt>
                <c:pt idx="3">
                  <c:v>0.2</c:v>
                </c:pt>
                <c:pt idx="4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1.154456189601318E-3"/>
          <c:y val="9.6788026262664584E-2"/>
        </c:manualLayout>
      </c:layout>
      <c:overlay val="0"/>
    </c:title>
    <c:autoTitleDeleted val="0"/>
    <c:view3D>
      <c:rotX val="30"/>
      <c:rotY val="3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41258198050241E-2"/>
                  <c:y val="0.10366260117439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77933707456173E-2"/>
                  <c:y val="-8.926311710622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67172.2</c:v>
                </c:pt>
                <c:pt idx="1">
                  <c:v>67172.2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0913024"/>
        <c:axId val="90914816"/>
        <c:axId val="88902272"/>
      </c:bar3DChart>
      <c:catAx>
        <c:axId val="90913024"/>
        <c:scaling>
          <c:orientation val="minMax"/>
        </c:scaling>
        <c:delete val="0"/>
        <c:axPos val="b"/>
        <c:majorTickMark val="out"/>
        <c:minorTickMark val="none"/>
        <c:tickLblPos val="nextTo"/>
        <c:crossAx val="90914816"/>
        <c:crosses val="autoZero"/>
        <c:auto val="1"/>
        <c:lblAlgn val="ctr"/>
        <c:lblOffset val="100"/>
        <c:noMultiLvlLbl val="0"/>
      </c:catAx>
      <c:valAx>
        <c:axId val="9091481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0913024"/>
        <c:crosses val="autoZero"/>
        <c:crossBetween val="between"/>
      </c:valAx>
      <c:serAx>
        <c:axId val="8890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9091481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182757.6</c:v>
                </c:pt>
                <c:pt idx="1">
                  <c:v>182657.6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1064576"/>
        <c:axId val="91066368"/>
        <c:axId val="91017216"/>
      </c:bar3DChart>
      <c:catAx>
        <c:axId val="91064576"/>
        <c:scaling>
          <c:orientation val="minMax"/>
        </c:scaling>
        <c:delete val="0"/>
        <c:axPos val="b"/>
        <c:majorTickMark val="out"/>
        <c:minorTickMark val="none"/>
        <c:tickLblPos val="nextTo"/>
        <c:crossAx val="91066368"/>
        <c:crosses val="autoZero"/>
        <c:auto val="1"/>
        <c:lblAlgn val="ctr"/>
        <c:lblOffset val="100"/>
        <c:noMultiLvlLbl val="0"/>
      </c:catAx>
      <c:valAx>
        <c:axId val="910663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1064576"/>
        <c:crosses val="autoZero"/>
        <c:crossBetween val="between"/>
      </c:valAx>
      <c:serAx>
        <c:axId val="9101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9106636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10156.6</c:v>
                </c:pt>
                <c:pt idx="1">
                  <c:v>10140.700000000001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2674304"/>
        <c:axId val="92684288"/>
        <c:axId val="91018112"/>
      </c:bar3DChart>
      <c:catAx>
        <c:axId val="9267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92684288"/>
        <c:crosses val="autoZero"/>
        <c:auto val="1"/>
        <c:lblAlgn val="ctr"/>
        <c:lblOffset val="100"/>
        <c:noMultiLvlLbl val="0"/>
      </c:catAx>
      <c:valAx>
        <c:axId val="926842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2674304"/>
        <c:crosses val="autoZero"/>
        <c:crossBetween val="between"/>
      </c:valAx>
      <c:serAx>
        <c:axId val="91018112"/>
        <c:scaling>
          <c:orientation val="minMax"/>
        </c:scaling>
        <c:delete val="0"/>
        <c:axPos val="b"/>
        <c:majorTickMark val="out"/>
        <c:minorTickMark val="none"/>
        <c:tickLblPos val="nextTo"/>
        <c:crossAx val="9268428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101,0 %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(130 743,4)</c:v>
                </c:pt>
                <c:pt idx="1">
                  <c:v>Фактически исполнено                (131 470,3)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121355</c:v>
                </c:pt>
                <c:pt idx="1">
                  <c:v>122513.5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576192"/>
        <c:axId val="30679808"/>
        <c:axId val="0"/>
      </c:bar3DChart>
      <c:catAx>
        <c:axId val="2957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30679808"/>
        <c:crosses val="autoZero"/>
        <c:auto val="1"/>
        <c:lblAlgn val="ctr"/>
        <c:lblOffset val="100"/>
        <c:noMultiLvlLbl val="0"/>
      </c:catAx>
      <c:valAx>
        <c:axId val="306798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9576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38187.800000000003</c:v>
                </c:pt>
                <c:pt idx="1">
                  <c:v>37757.9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2702976"/>
        <c:axId val="92721152"/>
        <c:axId val="91019456"/>
      </c:bar3DChart>
      <c:catAx>
        <c:axId val="92702976"/>
        <c:scaling>
          <c:orientation val="minMax"/>
        </c:scaling>
        <c:delete val="0"/>
        <c:axPos val="b"/>
        <c:majorTickMark val="out"/>
        <c:minorTickMark val="none"/>
        <c:tickLblPos val="nextTo"/>
        <c:crossAx val="92721152"/>
        <c:crosses val="autoZero"/>
        <c:auto val="1"/>
        <c:lblAlgn val="ctr"/>
        <c:lblOffset val="100"/>
        <c:noMultiLvlLbl val="0"/>
      </c:catAx>
      <c:valAx>
        <c:axId val="927211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2702976"/>
        <c:crosses val="autoZero"/>
        <c:crossBetween val="between"/>
      </c:valAx>
      <c:serAx>
        <c:axId val="9101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92721152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11017.2</c:v>
                </c:pt>
                <c:pt idx="1">
                  <c:v>11017.2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3138944"/>
        <c:axId val="93140480"/>
        <c:axId val="91020800"/>
      </c:bar3DChart>
      <c:catAx>
        <c:axId val="9313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93140480"/>
        <c:crosses val="autoZero"/>
        <c:auto val="1"/>
        <c:lblAlgn val="ctr"/>
        <c:lblOffset val="100"/>
        <c:noMultiLvlLbl val="0"/>
      </c:catAx>
      <c:valAx>
        <c:axId val="9314048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3138944"/>
        <c:crosses val="autoZero"/>
        <c:crossBetween val="between"/>
      </c:valAx>
      <c:serAx>
        <c:axId val="91020800"/>
        <c:scaling>
          <c:orientation val="minMax"/>
        </c:scaling>
        <c:delete val="0"/>
        <c:axPos val="b"/>
        <c:majorTickMark val="out"/>
        <c:minorTickMark val="none"/>
        <c:tickLblPos val="nextTo"/>
        <c:crossAx val="93140480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175391364783755"/>
          <c:y val="7.5952498333518498E-2"/>
          <c:w val="0.78963157840343323"/>
          <c:h val="0.594328234362848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2228977142081E-3"/>
                  <c:y val="0.12582438756804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5190</c:v>
                </c:pt>
                <c:pt idx="1">
                  <c:v>5190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2873472"/>
        <c:axId val="92875008"/>
        <c:axId val="93169408"/>
      </c:bar3DChart>
      <c:catAx>
        <c:axId val="9287347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2525">
                  <a:srgbClr val="CDD9F0"/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 rot="-5400000" vert="horz"/>
          <a:lstStyle/>
          <a:p>
            <a:pPr>
              <a:defRPr sz="1400" baseline="0"/>
            </a:pPr>
            <a:endParaRPr lang="ru-RU"/>
          </a:p>
        </c:txPr>
        <c:crossAx val="92875008"/>
        <c:crosses val="autoZero"/>
        <c:auto val="1"/>
        <c:lblAlgn val="ctr"/>
        <c:lblOffset val="100"/>
        <c:noMultiLvlLbl val="0"/>
      </c:catAx>
      <c:valAx>
        <c:axId val="928750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2873472"/>
        <c:crosses val="autoZero"/>
        <c:crossBetween val="between"/>
      </c:valAx>
      <c:serAx>
        <c:axId val="93169408"/>
        <c:scaling>
          <c:orientation val="minMax"/>
        </c:scaling>
        <c:delete val="1"/>
        <c:axPos val="b"/>
        <c:majorTickMark val="out"/>
        <c:minorTickMark val="none"/>
        <c:tickLblPos val="nextTo"/>
        <c:crossAx val="92875008"/>
        <c:crosses val="autoZero"/>
      </c:serAx>
    </c:plotArea>
    <c:legend>
      <c:legendPos val="tr"/>
      <c:layout>
        <c:manualLayout>
          <c:xMode val="edge"/>
          <c:yMode val="edge"/>
          <c:x val="0.32045135574505329"/>
          <c:y val="2.7558499506060888E-2"/>
          <c:w val="0.39880258782615885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940</c:v>
                </c:pt>
                <c:pt idx="1">
                  <c:v>4250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940</c:v>
                </c:pt>
                <c:pt idx="1">
                  <c:v>4250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910720"/>
        <c:axId val="92912256"/>
      </c:barChart>
      <c:catAx>
        <c:axId val="92910720"/>
        <c:scaling>
          <c:orientation val="minMax"/>
        </c:scaling>
        <c:delete val="0"/>
        <c:axPos val="l"/>
        <c:majorTickMark val="out"/>
        <c:minorTickMark val="none"/>
        <c:tickLblPos val="nextTo"/>
        <c:crossAx val="92912256"/>
        <c:crosses val="autoZero"/>
        <c:auto val="1"/>
        <c:lblAlgn val="ctr"/>
        <c:lblOffset val="100"/>
        <c:noMultiLvlLbl val="0"/>
      </c:catAx>
      <c:valAx>
        <c:axId val="92912256"/>
        <c:scaling>
          <c:orientation val="minMax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929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96,5 %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436701.5</c:v>
                </c:pt>
                <c:pt idx="1">
                  <c:v>421273.2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712576"/>
        <c:axId val="30714112"/>
        <c:axId val="0"/>
      </c:bar3DChart>
      <c:catAx>
        <c:axId val="30712576"/>
        <c:scaling>
          <c:orientation val="minMax"/>
        </c:scaling>
        <c:delete val="0"/>
        <c:axPos val="b"/>
        <c:majorTickMark val="out"/>
        <c:minorTickMark val="none"/>
        <c:tickLblPos val="nextTo"/>
        <c:crossAx val="30714112"/>
        <c:crosses val="autoZero"/>
        <c:auto val="1"/>
        <c:lblAlgn val="ctr"/>
        <c:lblOffset val="100"/>
        <c:noMultiLvlLbl val="0"/>
      </c:catAx>
      <c:valAx>
        <c:axId val="307141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0712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101,0 %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121355</c:v>
                </c:pt>
                <c:pt idx="1">
                  <c:v>122513.5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412160"/>
        <c:axId val="30422144"/>
        <c:axId val="0"/>
      </c:bar3DChart>
      <c:catAx>
        <c:axId val="3041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30422144"/>
        <c:crosses val="autoZero"/>
        <c:auto val="1"/>
        <c:lblAlgn val="ctr"/>
        <c:lblOffset val="100"/>
        <c:noMultiLvlLbl val="0"/>
      </c:catAx>
      <c:valAx>
        <c:axId val="304221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041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214250838087305"/>
          <c:w val="0.6700577106015998"/>
          <c:h val="0.602137649112462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24593447950234E-2"/>
                  <c:y val="-1.7624207736454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налоговых доходов </a:t>
            </a:r>
            <a:r>
              <a:rPr lang="ru-RU" sz="1600" dirty="0" smtClean="0"/>
              <a:t>116 768,6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116 768,6 тыс.руб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045525987308593E-2"/>
                  <c:y val="0.176132911945953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7308926459153"/>
                  <c:y val="-2.518366753575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42903566270415"/>
                  <c:y val="-0.152548357511103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75824908343518E-2"/>
                  <c:y val="-0.10693374495032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094355529124215"/>
                  <c:y val="-4.46611133041955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налогооблажения</c:v>
                </c:pt>
                <c:pt idx="4">
                  <c:v>Акцизы на нефтепродукты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78.7</c:v>
                </c:pt>
                <c:pt idx="1">
                  <c:v>4.2</c:v>
                </c:pt>
                <c:pt idx="2">
                  <c:v>0.4</c:v>
                </c:pt>
                <c:pt idx="3">
                  <c:v>0.4</c:v>
                </c:pt>
                <c:pt idx="4">
                  <c:v>14.7</c:v>
                </c:pt>
                <c:pt idx="5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</a:t>
            </a:r>
            <a:r>
              <a:rPr lang="ru-RU" sz="1600" dirty="0" smtClean="0"/>
              <a:t>неналоговых </a:t>
            </a:r>
            <a:r>
              <a:rPr lang="ru-RU" sz="1600" dirty="0"/>
              <a:t>доходов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Всего 5 744,9 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>
        <c:manualLayout>
          <c:xMode val="edge"/>
          <c:yMode val="edge"/>
          <c:x val="3.0805809158459513E-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 5 744,9 тыс.руб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769904651117195"/>
                  <c:y val="-0.253744759932000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913356032336277E-3"/>
                  <c:y val="-4.524197166336337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0.12031853486867469"/>
                  <c:y val="5.26303177787569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и продажи земли</c:v>
                </c:pt>
                <c:pt idx="1">
                  <c:v>Платежи при пользовании природными ресурсами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19.399999999999999</c:v>
                </c:pt>
                <c:pt idx="2">
                  <c:v>26.1</c:v>
                </c:pt>
                <c:pt idx="3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96,5  %</a:t>
            </a:r>
            <a:endParaRPr lang="ru-RU" sz="1600" dirty="0"/>
          </a:p>
        </c:rich>
      </c:tx>
      <c:layout>
        <c:manualLayout>
          <c:xMode val="edge"/>
          <c:yMode val="edge"/>
          <c:x val="0.483218171232003"/>
          <c:y val="0.11573892583363751"/>
        </c:manualLayout>
      </c:layout>
      <c:overlay val="0"/>
    </c:title>
    <c:autoTitleDeleted val="0"/>
    <c:view3D>
      <c:rotX val="30"/>
      <c:rotY val="20"/>
      <c:rAngAx val="0"/>
      <c:perspective val="10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013988157694406E-2"/>
          <c:y val="0.19786115034837398"/>
          <c:w val="0.86417841433256393"/>
          <c:h val="0.649468709825892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тыс.руб.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991470083570958E-2"/>
                  <c:y val="-5.0391226371672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436 701,5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59274072428166E-2"/>
                  <c:y val="-2.51956131858364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421 273,2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503631.1</c:v>
                </c:pt>
                <c:pt idx="1">
                  <c:v>493579.1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30747648"/>
        <c:axId val="30769920"/>
        <c:axId val="0"/>
      </c:bar3DChart>
      <c:catAx>
        <c:axId val="3074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769920"/>
        <c:crosses val="autoZero"/>
        <c:auto val="1"/>
        <c:lblAlgn val="ctr"/>
        <c:lblOffset val="100"/>
        <c:noMultiLvlLbl val="0"/>
      </c:catAx>
      <c:valAx>
        <c:axId val="30769920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3074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285864218396558E-3"/>
          <c:w val="0.83009501001946284"/>
          <c:h val="0.10322759646091333"/>
        </c:manualLayout>
      </c:layout>
      <c:overlay val="0"/>
      <c:txPr>
        <a:bodyPr/>
        <a:lstStyle/>
        <a:p>
          <a:pPr>
            <a:defRPr sz="200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0.12667022040286122"/>
                  <c:y val="-4.8257409457697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0,9 %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27.7</c:v>
                </c:pt>
                <c:pt idx="1">
                  <c:v>1.4</c:v>
                </c:pt>
                <c:pt idx="2">
                  <c:v>70.900000000000006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913817268166786"/>
          <c:y val="1.1642703811964727E-2"/>
          <c:w val="0.42016122140275008"/>
          <c:h val="0.43341592313497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EB0D-32E6-4853-BF5E-81A1333CBAA5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1BC7-1AB5-4E5C-BCA9-3958B038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1BC7-1AB5-4E5C-BCA9-3958B038CA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6CD-33CB-43F2-BE6E-95A7B0AA017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984776" cy="4824536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основе 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 решения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отчета об исполнении бюджета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муниципального района Брянской области за 2020 год»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9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доходам,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83522679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15485534"/>
              </p:ext>
            </p:extLst>
          </p:nvPr>
        </p:nvGraphicFramePr>
        <p:xfrm>
          <a:off x="4283968" y="1397000"/>
          <a:ext cx="46085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2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47284437"/>
              </p:ext>
            </p:extLst>
          </p:nvPr>
        </p:nvGraphicFramePr>
        <p:xfrm>
          <a:off x="107504" y="44624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54956586"/>
              </p:ext>
            </p:extLst>
          </p:nvPr>
        </p:nvGraphicFramePr>
        <p:xfrm>
          <a:off x="179512" y="3356992"/>
          <a:ext cx="4896544" cy="30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3960440" cy="64807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безвозмездных поступлений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Всего: 298 759,7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Дотации – 52 078,2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Субсидии –  24 679,8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Субвенции – 211 713,5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межбюджетные </a:t>
            </a:r>
          </a:p>
          <a:p>
            <a:pPr algn="l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трансферты –  10 288,2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3916247"/>
              </p:ext>
            </p:extLst>
          </p:nvPr>
        </p:nvGraphicFramePr>
        <p:xfrm>
          <a:off x="179512" y="188640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95892482"/>
              </p:ext>
            </p:extLst>
          </p:nvPr>
        </p:nvGraphicFramePr>
        <p:xfrm>
          <a:off x="4283968" y="188640"/>
          <a:ext cx="46805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44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Динамика исполнения доходной части бюджета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района</a:t>
            </a:r>
            <a:endParaRPr lang="ru-RU" sz="2000" b="1" i="1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1368152" cy="3600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72565531"/>
              </p:ext>
            </p:extLst>
          </p:nvPr>
        </p:nvGraphicFramePr>
        <p:xfrm>
          <a:off x="539552" y="98072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</a:rPr>
              <a:t>Итоговые доходы по годам приведены за минусом возврата остатков субсидий, субвенций и иных межбюджетных трансфертов, имеющих целевое назначение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>Работа по увеличению поступлений доходов в бюджет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муниципального района</a:t>
            </a:r>
            <a:endParaRPr lang="ru-RU" sz="2000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381642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Суражском</a:t>
            </a:r>
            <a:r>
              <a:rPr lang="ru-RU" sz="1800" dirty="0" smtClean="0">
                <a:solidFill>
                  <a:schemeClr val="tx1"/>
                </a:solidFill>
              </a:rPr>
              <a:t> районе, в соответствии с поручением главы администрации района, финансовым отделом администрации района проведена работа по заключению соглашений с Департаментом финансов Брянской области как муниципального района, так и сельских поселений. На основании вышеизложенных соглашений всеми участниками бюджетного процесса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Суражского</a:t>
            </a:r>
            <a:r>
              <a:rPr lang="ru-RU" sz="1800" dirty="0" smtClean="0">
                <a:solidFill>
                  <a:schemeClr val="tx1"/>
                </a:solidFill>
              </a:rPr>
              <a:t> района были разработаны и утверждены мероприятия по увеличению налоговых и неналоговых доходов.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районе функционирует межведомственная </a:t>
            </a:r>
            <a:r>
              <a:rPr lang="ru-RU" sz="1800" dirty="0">
                <a:solidFill>
                  <a:schemeClr val="tx1"/>
                </a:solidFill>
              </a:rPr>
              <a:t>комиссия по определению причин неплатежеспособности предприятий и организаций, выявлению лиц, занимающихся незарегистрированной предпринимательской деятельностью и сдачей в аренду жилого и нежилого имущества, сокращению недоимки по платежам в бюджеты различных уровней, выработки предложений направленных на погашение недоимки в бюджеты различных уровней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За 2020 год проведено 6 заседаний комиссии, на которых было заслушано 27 налогоплательщиков, совместно с МИФНС № 8 по Брянской области и ОП «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Суражский</a:t>
            </a:r>
            <a:r>
              <a:rPr lang="ru-RU" sz="1800" dirty="0" smtClean="0">
                <a:solidFill>
                  <a:schemeClr val="tx1"/>
                </a:solidFill>
              </a:rPr>
              <a:t>» проведено 4 рейда по сдаче в аренду жилых помещений,  по результатам которых была снижена недоимка в консолидированный бюджет  области 2 460,0 </a:t>
            </a:r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РАСХОДАМ ЗА 2020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за 2020 год в %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426 032,6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8260264"/>
              </p:ext>
            </p:extLst>
          </p:nvPr>
        </p:nvGraphicFramePr>
        <p:xfrm>
          <a:off x="251520" y="112474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расходам за 2020 год,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218750"/>
              </p:ext>
            </p:extLst>
          </p:nvPr>
        </p:nvGraphicFramePr>
        <p:xfrm>
          <a:off x="323528" y="692695"/>
          <a:ext cx="8496944" cy="568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2020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r>
                        <a:rPr lang="ru-RU" baseline="0" dirty="0" smtClean="0"/>
                        <a:t> 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 исполнения, %</a:t>
                      </a:r>
                      <a:endParaRPr lang="ru-RU" dirty="0"/>
                    </a:p>
                  </a:txBody>
                  <a:tcPr/>
                </a:tc>
              </a:tr>
              <a:tr h="8023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образования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279 015,6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277 620,5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99,5</a:t>
                      </a:r>
                      <a:endParaRPr lang="ru-RU" dirty="0"/>
                    </a:p>
                  </a:txBody>
                  <a:tcPr/>
                </a:tc>
              </a:tr>
              <a:tr h="680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отдел администрации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10 605,1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10 605,1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9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Комитет по управлению муниципальным имуществом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3 226,0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3 226,0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55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</a:t>
                      </a:r>
                    </a:p>
                    <a:p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153 359,0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132 079,4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86,1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Суражский</a:t>
                      </a:r>
                      <a:r>
                        <a:rPr lang="ru-RU" sz="1400" dirty="0" smtClean="0"/>
                        <a:t> районный Совет народных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1 677 9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1 668,8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99,5</a:t>
                      </a:r>
                      <a:endParaRPr lang="ru-RU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Контрольно-счетная палата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844,8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832,8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98,6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8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исполнения расходной части бюджета по направлениям расходов,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15294999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0100: Расходы на общегосударственные вопросы составляют 8,3 % от общего объёма расходов (35 168,7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87652473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Внесение изменений в Решение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районного Совета народных депутатов от 16.12.2019 г. № 54 «О бюджете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муниципального района Брянской области на 2020 -2022 годы».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912768" cy="338437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года изменения вносились 3 раза: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29.05.2020 г. № 78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21.10.2020 г. № 88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16.12.2020 г. № 107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0400: Расходы на национальную экономику составляют 6,6 % от общего объёма расходов (28 119,1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91410821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7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0700: Расходы на образование составляют  64,0 % от общего объёма расходов (272 821,0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41947737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12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раздела 0700 «Образование»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5973617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01.01.2021 года детские сады посещают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774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</a:t>
            </a:r>
          </a:p>
          <a:p>
            <a:r>
              <a:rPr lang="ru-RU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36154273"/>
              </p:ext>
            </p:extLst>
          </p:nvPr>
        </p:nvGraphicFramePr>
        <p:xfrm>
          <a:off x="107504" y="119675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0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01.01.2021 года в общеобразовательных школах числится 2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098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учеников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(-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68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ребенок по сравнению с 2019 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27278791"/>
              </p:ext>
            </p:extLst>
          </p:nvPr>
        </p:nvGraphicFramePr>
        <p:xfrm>
          <a:off x="179512" y="1268760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9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01.01.2021 года в ЦДТ числится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571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детей,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музыкальной школе – 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163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детей, в МАУ СШ -ФОК –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360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26593333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46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0800: «Культура и кинематография»  от общего объёма расходов составляет 8,9 % (37 757,9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72136963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601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1000: Расходы на социальную политику составляют 6,5 %  от общего объёма расходов (27 727,8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606701"/>
              </p:ext>
            </p:extLst>
          </p:nvPr>
        </p:nvGraphicFramePr>
        <p:xfrm>
          <a:off x="323528" y="1556792"/>
          <a:ext cx="856895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584176"/>
                <a:gridCol w="1310544"/>
                <a:gridCol w="171379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показателя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1001</a:t>
                      </a:r>
                      <a:r>
                        <a:rPr lang="ru-RU" baseline="0" dirty="0" smtClean="0"/>
                        <a:t> «Пенсионное обеспечение»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2 399,7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2 399,7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20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1003 «Социальное обеспечение 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65,8</a:t>
                      </a:r>
                      <a:endParaRPr lang="ru-RU" dirty="0"/>
                    </a:p>
                  </a:txBody>
                  <a:tcPr/>
                </a:tc>
              </a:tr>
              <a:tr h="5560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1004 «Охрана семьи и детства»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39 143,3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23 578,1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60,2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1006 «Другие вопросы в области социальной политики»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1 658,5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1 641,5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99,0</a:t>
                      </a:r>
                      <a:endParaRPr lang="ru-RU" dirty="0"/>
                    </a:p>
                  </a:txBody>
                  <a:tcPr/>
                </a:tc>
              </a:tr>
              <a:tr h="38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43 366,5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27 727,8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5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1100: Расходы на физическую культуру и спорт составляют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,6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(11 017,2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93903919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40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1400: Расходы по распределению межбюджетных трансфертов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Объёмы финансовой помощи бюджетам поселений,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5 190,0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72148273"/>
              </p:ext>
            </p:extLst>
          </p:nvPr>
        </p:nvGraphicFramePr>
        <p:xfrm>
          <a:off x="323528" y="836712"/>
          <a:ext cx="30963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17756768"/>
              </p:ext>
            </p:extLst>
          </p:nvPr>
        </p:nvGraphicFramePr>
        <p:xfrm>
          <a:off x="3995936" y="1052736"/>
          <a:ext cx="5015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793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8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понятия.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для граждан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информационный ресурс, содержащий данные об исполнении бюджета за отчетный финансовый год, в доступной для широкого круга заинтересованных пользователей форме.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состоит из источников и наборов данных, параметров и композиции элементов отчета муниципального образования на определенный период (отчетный финансовый год).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•Доходы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безвозмездные и безвозвратные поступления денежных средств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•Расходы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выплачиваемые из бюджета денежные средства в соответствии с установленными полномочиями по расходным обязательствам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•Профицит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доходов над расходами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расходов над доходами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•Дебиторская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(долгов), причитающихся муниципальному образованию, от юридических или физических лиц в итоге хозяйственных 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взаимоотношений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ними.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Контактная информация для граждан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отдел администрации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– 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орган администрации муниципального района, обеспечивающий проведение единой финансовой, бюджетной политики в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Суражском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муниципальном районе.</a:t>
            </a: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 Толока С.В.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Адрес: Брянская область,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г.Сураж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ул.Ленина,д.40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Телефон: (848330) 2-14-58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работы: 8.30 – 17.45, обеденный перерыв 13.00 – 14 .00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Отчетность органов местного самоуправления муниципального образования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 Брянской области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в соответствии со статьями 264.2 и 264.3 Бюджетного кодекса Российской Федерации, приказами Министерства финансов Российской Федерации от 28.12.2010 № 191н «Об утверждении Инструкции о порядке составления и представления годовой, квартальной и месячной отчётности об исполнении бюджетов бюджетной системы Российской Федерации» (с учётом изменений), от 25.03.2011 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ЗЗн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«Об утверждении Инструкции о порядке составления, представления годовой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квартальной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отчётности государственных(муниципальных) бюджетных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автономных учреждений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(с учётом изменений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Решением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«О порядке составления, рассмотрения и утверждения районного бюджета, а так же порядка представления, рассмотрения и утверждения отчетности об исполнении районного бюджета и его внешней проверки»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2020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ИСПОЛНЕНИЯ БЮДЖЕТА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2020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07148"/>
              </p:ext>
            </p:extLst>
          </p:nvPr>
        </p:nvGraphicFramePr>
        <p:xfrm>
          <a:off x="395536" y="1556791"/>
          <a:ext cx="8352928" cy="44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год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Поступило ДОХОДОВ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421 273,2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Произведено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426 032,6</a:t>
                      </a:r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ДЕФИЦИТ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4 759,4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581552" y="1844824"/>
            <a:ext cx="1143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ДОХОДАМ</a:t>
            </a:r>
          </a:p>
          <a:p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87680752"/>
              </p:ext>
            </p:extLst>
          </p:nvPr>
        </p:nvGraphicFramePr>
        <p:xfrm>
          <a:off x="395536" y="83671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968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параметры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                          доходы всего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07756749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95417643"/>
              </p:ext>
            </p:extLst>
          </p:nvPr>
        </p:nvGraphicFramePr>
        <p:xfrm>
          <a:off x="4427984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1324</Words>
  <Application>Microsoft Office PowerPoint</Application>
  <PresentationFormat>Экран (4:3)</PresentationFormat>
  <Paragraphs>367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Бюджет для граждан</vt:lpstr>
      <vt:lpstr>Внесение изменений в Решение Суражского районного Совета народных депутатов от 16.12.2019 г. № 54 «О бюджете Суражского муниципального района Брянской области на 2020 -2022 годы».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исполнения доходной части бюджета Суражского района</vt:lpstr>
      <vt:lpstr>Работа по увеличению поступлений доходов в бюджет Суражского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User</cp:lastModifiedBy>
  <cp:revision>117</cp:revision>
  <dcterms:created xsi:type="dcterms:W3CDTF">2017-03-20T12:42:22Z</dcterms:created>
  <dcterms:modified xsi:type="dcterms:W3CDTF">2021-06-03T06:54:11Z</dcterms:modified>
</cp:coreProperties>
</file>