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9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(477 848,9 тыс.руб.)</c:v>
                </c:pt>
                <c:pt idx="1">
                  <c:v>фактически исполнено        (473 190,8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477848.9</c:v>
                </c:pt>
                <c:pt idx="1">
                  <c:v>473190.8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671616"/>
        <c:axId val="32673152"/>
        <c:axId val="0"/>
      </c:bar3DChart>
      <c:catAx>
        <c:axId val="3267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32673152"/>
        <c:crosses val="autoZero"/>
        <c:auto val="1"/>
        <c:lblAlgn val="ctr"/>
        <c:lblOffset val="100"/>
        <c:noMultiLvlLbl val="0"/>
      </c:catAx>
      <c:valAx>
        <c:axId val="326731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671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24054223860184"/>
          <c:y val="5.2562629493409119E-2"/>
          <c:w val="0.58503628907132921"/>
          <c:h val="0.8270679476159569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7.13853431490068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116 768,6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126 498,2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116768.6</c:v>
                </c:pt>
                <c:pt idx="1">
                  <c:v>126498.2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744,9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3E-2"/>
                  <c:y val="-1.0519055387608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8 232,1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5744.9</c:v>
                </c:pt>
                <c:pt idx="1">
                  <c:v>8232.1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307565442920135"/>
                  <c:y val="0.1833568200024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298 759,7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96977347344548E-2"/>
                  <c:y val="0.18255768852193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338 460,5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298759.7</c:v>
                </c:pt>
                <c:pt idx="1">
                  <c:v>338460.5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89984"/>
        <c:axId val="147291520"/>
      </c:lineChart>
      <c:catAx>
        <c:axId val="147289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7291520"/>
        <c:crosses val="autoZero"/>
        <c:auto val="1"/>
        <c:lblAlgn val="ctr"/>
        <c:lblOffset val="100"/>
        <c:noMultiLvlLbl val="0"/>
      </c:catAx>
      <c:valAx>
        <c:axId val="1472915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728998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45323667740616E-2"/>
          <c:y val="9.0347782994871909E-2"/>
          <c:w val="0.52183229641150986"/>
          <c:h val="0.823945731176068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Комитет по управлению муниципальным имуществом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0.4</c:v>
                </c:pt>
                <c:pt idx="1">
                  <c:v>29.2</c:v>
                </c:pt>
                <c:pt idx="2">
                  <c:v>67.3</c:v>
                </c:pt>
                <c:pt idx="3">
                  <c:v>0.6</c:v>
                </c:pt>
                <c:pt idx="4">
                  <c:v>0.2</c:v>
                </c:pt>
                <c:pt idx="5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36 163,5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339 752,0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25 686,0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34 027,4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3 952,0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25 467,3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35168.699999999997</c:v>
                </c:pt>
                <c:pt idx="1">
                  <c:v>272821</c:v>
                </c:pt>
                <c:pt idx="2">
                  <c:v>27727.8</c:v>
                </c:pt>
                <c:pt idx="3">
                  <c:v>37757.9</c:v>
                </c:pt>
                <c:pt idx="4">
                  <c:v>5190</c:v>
                </c:pt>
                <c:pt idx="5">
                  <c:v>28119.1</c:v>
                </c:pt>
                <c:pt idx="6" formatCode="General">
                  <c:v>755.5</c:v>
                </c:pt>
                <c:pt idx="7">
                  <c:v>3217.7</c:v>
                </c:pt>
                <c:pt idx="8">
                  <c:v>4257.7</c:v>
                </c:pt>
                <c:pt idx="9">
                  <c:v>11017.2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35 168,7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272 821,0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27 727,8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4.46486958551722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37 757,9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190,0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28 119,1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37036.6</c:v>
                </c:pt>
                <c:pt idx="1">
                  <c:v>320953.90000000002</c:v>
                </c:pt>
                <c:pt idx="2">
                  <c:v>41814.199999999997</c:v>
                </c:pt>
                <c:pt idx="3">
                  <c:v>33977.699999999997</c:v>
                </c:pt>
                <c:pt idx="4">
                  <c:v>5478</c:v>
                </c:pt>
                <c:pt idx="5">
                  <c:v>24304.3</c:v>
                </c:pt>
                <c:pt idx="6" formatCode="General">
                  <c:v>773</c:v>
                </c:pt>
                <c:pt idx="7">
                  <c:v>3846.1</c:v>
                </c:pt>
                <c:pt idx="8">
                  <c:v>2500.9</c:v>
                </c:pt>
                <c:pt idx="9">
                  <c:v>326.7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188608"/>
        <c:axId val="151190144"/>
        <c:axId val="0"/>
      </c:bar3DChart>
      <c:catAx>
        <c:axId val="151188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51190144"/>
        <c:crosses val="autoZero"/>
        <c:auto val="1"/>
        <c:lblAlgn val="ctr"/>
        <c:lblOffset val="100"/>
        <c:noMultiLvlLbl val="0"/>
      </c:catAx>
      <c:valAx>
        <c:axId val="1511901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118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5,0 </a:t>
                    </a:r>
                    <a:r>
                      <a:rPr lang="ru-RU" dirty="0" smtClean="0"/>
                      <a:t>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0,8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законодательных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1.8</c:v>
                </c:pt>
                <c:pt idx="1">
                  <c:v>2.9</c:v>
                </c:pt>
                <c:pt idx="2">
                  <c:v>54.5</c:v>
                </c:pt>
                <c:pt idx="3">
                  <c:v>2.4</c:v>
                </c:pt>
                <c:pt idx="4">
                  <c:v>15</c:v>
                </c:pt>
                <c:pt idx="5">
                  <c:v>23.3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40974038115007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587398148173238E-2"/>
                  <c:y val="-7.14231277825499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0.4</c:v>
                </c:pt>
                <c:pt idx="1">
                  <c:v>15.9</c:v>
                </c:pt>
                <c:pt idx="2">
                  <c:v>79.599999999999994</c:v>
                </c:pt>
                <c:pt idx="3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74.599999999999994</c:v>
                </c:pt>
                <c:pt idx="1">
                  <c:v>25.4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6,2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21.2</c:v>
                </c:pt>
                <c:pt idx="1">
                  <c:v>68.400000000000006</c:v>
                </c:pt>
                <c:pt idx="2">
                  <c:v>6.2</c:v>
                </c:pt>
                <c:pt idx="3">
                  <c:v>0.3</c:v>
                </c:pt>
                <c:pt idx="4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68051.5</c:v>
                </c:pt>
                <c:pt idx="1">
                  <c:v>68051.5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59336704"/>
        <c:axId val="159338496"/>
        <c:axId val="32234560"/>
      </c:bar3DChart>
      <c:catAx>
        <c:axId val="15933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59338496"/>
        <c:crosses val="autoZero"/>
        <c:auto val="1"/>
        <c:lblAlgn val="ctr"/>
        <c:lblOffset val="100"/>
        <c:noMultiLvlLbl val="0"/>
      </c:catAx>
      <c:valAx>
        <c:axId val="15933849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9336704"/>
        <c:crosses val="autoZero"/>
        <c:crossBetween val="between"/>
      </c:valAx>
      <c:serAx>
        <c:axId val="3223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5933849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219236.7</c:v>
                </c:pt>
                <c:pt idx="1">
                  <c:v>219213.8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59377664"/>
        <c:axId val="159391744"/>
        <c:axId val="159186432"/>
      </c:bar3DChart>
      <c:catAx>
        <c:axId val="15937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59391744"/>
        <c:crosses val="autoZero"/>
        <c:auto val="1"/>
        <c:lblAlgn val="ctr"/>
        <c:lblOffset val="100"/>
        <c:noMultiLvlLbl val="0"/>
      </c:catAx>
      <c:valAx>
        <c:axId val="1593917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9377664"/>
        <c:crosses val="autoZero"/>
        <c:crossBetween val="between"/>
      </c:valAx>
      <c:serAx>
        <c:axId val="15918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593917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19979</c:v>
                </c:pt>
                <c:pt idx="1">
                  <c:v>19979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59422720"/>
        <c:axId val="159432704"/>
        <c:axId val="159355776"/>
      </c:bar3DChart>
      <c:catAx>
        <c:axId val="15942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59432704"/>
        <c:crosses val="autoZero"/>
        <c:auto val="1"/>
        <c:lblAlgn val="ctr"/>
        <c:lblOffset val="100"/>
        <c:noMultiLvlLbl val="0"/>
      </c:catAx>
      <c:valAx>
        <c:axId val="1594327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9422720"/>
        <c:crosses val="autoZero"/>
        <c:crossBetween val="between"/>
      </c:valAx>
      <c:serAx>
        <c:axId val="159355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943270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101,0 %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(130 743,4)</c:v>
                </c:pt>
                <c:pt idx="1">
                  <c:v>Фактически исполнено                (131 470,3)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121355</c:v>
                </c:pt>
                <c:pt idx="1">
                  <c:v>122513.5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25536"/>
        <c:axId val="32684672"/>
        <c:axId val="0"/>
      </c:bar3DChart>
      <c:catAx>
        <c:axId val="3222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32684672"/>
        <c:crosses val="autoZero"/>
        <c:auto val="1"/>
        <c:lblAlgn val="ctr"/>
        <c:lblOffset val="100"/>
        <c:noMultiLvlLbl val="0"/>
      </c:catAx>
      <c:valAx>
        <c:axId val="326846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225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34020.300000000003</c:v>
                </c:pt>
                <c:pt idx="1">
                  <c:v>33977.699999999997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59570176"/>
        <c:axId val="159576064"/>
        <c:axId val="159356224"/>
      </c:bar3DChart>
      <c:catAx>
        <c:axId val="15957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9576064"/>
        <c:crosses val="autoZero"/>
        <c:auto val="1"/>
        <c:lblAlgn val="ctr"/>
        <c:lblOffset val="100"/>
        <c:noMultiLvlLbl val="0"/>
      </c:catAx>
      <c:valAx>
        <c:axId val="1595760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9570176"/>
        <c:crosses val="autoZero"/>
        <c:crossBetween val="between"/>
      </c:valAx>
      <c:serAx>
        <c:axId val="159356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59576064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326.7</c:v>
                </c:pt>
                <c:pt idx="1">
                  <c:v>326.7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59588352"/>
        <c:axId val="159589888"/>
        <c:axId val="159358016"/>
      </c:bar3DChart>
      <c:catAx>
        <c:axId val="15958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59589888"/>
        <c:crosses val="autoZero"/>
        <c:auto val="1"/>
        <c:lblAlgn val="ctr"/>
        <c:lblOffset val="100"/>
        <c:noMultiLvlLbl val="0"/>
      </c:catAx>
      <c:valAx>
        <c:axId val="1595898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9588352"/>
        <c:crosses val="autoZero"/>
        <c:crossBetween val="between"/>
      </c:valAx>
      <c:serAx>
        <c:axId val="15935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59589888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5 478,0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</a:t>
                    </a:r>
                    <a:r>
                      <a:rPr lang="ru-RU" dirty="0" smtClean="0"/>
                      <a:t>478,0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5478</c:v>
                </c:pt>
                <c:pt idx="1">
                  <c:v>5478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59670656"/>
        <c:axId val="159672192"/>
        <c:axId val="159461824"/>
      </c:bar3DChart>
      <c:catAx>
        <c:axId val="1596706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159672192"/>
        <c:crosses val="autoZero"/>
        <c:auto val="1"/>
        <c:lblAlgn val="ctr"/>
        <c:lblOffset val="100"/>
        <c:noMultiLvlLbl val="0"/>
      </c:catAx>
      <c:valAx>
        <c:axId val="1596721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9670656"/>
        <c:crosses val="autoZero"/>
        <c:crossBetween val="between"/>
      </c:valAx>
      <c:serAx>
        <c:axId val="159461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59672192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1028</c:v>
                </c:pt>
                <c:pt idx="1">
                  <c:v>4450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1028</c:v>
                </c:pt>
                <c:pt idx="1">
                  <c:v>4450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16096"/>
        <c:axId val="159717632"/>
      </c:barChart>
      <c:catAx>
        <c:axId val="159716096"/>
        <c:scaling>
          <c:orientation val="minMax"/>
        </c:scaling>
        <c:delete val="0"/>
        <c:axPos val="l"/>
        <c:majorTickMark val="out"/>
        <c:minorTickMark val="none"/>
        <c:tickLblPos val="nextTo"/>
        <c:crossAx val="159717632"/>
        <c:crosses val="autoZero"/>
        <c:auto val="1"/>
        <c:lblAlgn val="ctr"/>
        <c:lblOffset val="100"/>
        <c:noMultiLvlLbl val="0"/>
      </c:catAx>
      <c:valAx>
        <c:axId val="159717632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159716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96,5 %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436701.5</c:v>
                </c:pt>
                <c:pt idx="1">
                  <c:v>421273.2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472320"/>
        <c:axId val="76473856"/>
        <c:axId val="0"/>
      </c:bar3DChart>
      <c:catAx>
        <c:axId val="76472320"/>
        <c:scaling>
          <c:orientation val="minMax"/>
        </c:scaling>
        <c:delete val="0"/>
        <c:axPos val="b"/>
        <c:majorTickMark val="out"/>
        <c:minorTickMark val="none"/>
        <c:tickLblPos val="nextTo"/>
        <c:crossAx val="76473856"/>
        <c:crosses val="autoZero"/>
        <c:auto val="1"/>
        <c:lblAlgn val="ctr"/>
        <c:lblOffset val="100"/>
        <c:noMultiLvlLbl val="0"/>
      </c:catAx>
      <c:valAx>
        <c:axId val="764738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6472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100,3 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134308.29999999999</c:v>
                </c:pt>
                <c:pt idx="1">
                  <c:v>134730.29999999999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225920"/>
        <c:axId val="76227712"/>
        <c:axId val="0"/>
      </c:bar3DChart>
      <c:catAx>
        <c:axId val="7622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76227712"/>
        <c:crosses val="autoZero"/>
        <c:auto val="1"/>
        <c:lblAlgn val="ctr"/>
        <c:lblOffset val="100"/>
        <c:noMultiLvlLbl val="0"/>
      </c:catAx>
      <c:valAx>
        <c:axId val="762277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622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94,0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6,0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126 498,2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126 498,2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045525987308593E-2"/>
                  <c:y val="0.176132911945953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налогооблажения</c:v>
                </c:pt>
                <c:pt idx="4">
                  <c:v>Акцизы на нефтепродукты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78.599999999999994</c:v>
                </c:pt>
                <c:pt idx="1">
                  <c:v>0.9</c:v>
                </c:pt>
                <c:pt idx="2">
                  <c:v>0.5</c:v>
                </c:pt>
                <c:pt idx="3">
                  <c:v>3.1</c:v>
                </c:pt>
                <c:pt idx="4">
                  <c:v>15.8</c:v>
                </c:pt>
                <c:pt idx="5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</a:t>
            </a:r>
            <a:r>
              <a:rPr lang="ru-RU" sz="1600" dirty="0" smtClean="0"/>
              <a:t>8 232,1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73786899494827E-2"/>
          <c:y val="0.24025770018757081"/>
          <c:w val="0.55512765738447367"/>
          <c:h val="0.663444859641392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8 232,1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69904651117195"/>
                  <c:y val="-0.25374475993200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13356032336277E-3"/>
                  <c:y val="-4.524197166336337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7.8819877856708728E-2"/>
                  <c:y val="1.03636530645661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82.8</c:v>
                </c:pt>
                <c:pt idx="1">
                  <c:v>5.3</c:v>
                </c:pt>
                <c:pt idx="2">
                  <c:v>10.4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99,0  </a:t>
            </a:r>
            <a:r>
              <a:rPr lang="ru-RU" sz="1600" dirty="0" smtClean="0"/>
              <a:t>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477 848,9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473 190,8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477848.9</c:v>
                </c:pt>
                <c:pt idx="1">
                  <c:v>473190.8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76255232"/>
        <c:axId val="76257152"/>
        <c:axId val="0"/>
      </c:bar3DChart>
      <c:catAx>
        <c:axId val="7625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257152"/>
        <c:crosses val="autoZero"/>
        <c:auto val="1"/>
        <c:lblAlgn val="ctr"/>
        <c:lblOffset val="100"/>
        <c:noMultiLvlLbl val="0"/>
      </c:catAx>
      <c:valAx>
        <c:axId val="7625715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7625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1,6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26.7</c:v>
                </c:pt>
                <c:pt idx="1">
                  <c:v>1.7</c:v>
                </c:pt>
                <c:pt idx="2">
                  <c:v>71.599999999999994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824536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 Брянской области за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82732240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8242063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5518115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2977767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Всего: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338 460,5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56 383,6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27 146,4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239 832,9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15 097,6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37348867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40346599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02460997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</a:t>
            </a:r>
            <a:r>
              <a:rPr lang="ru-RU" sz="1800" dirty="0" smtClean="0">
                <a:solidFill>
                  <a:schemeClr val="tx1"/>
                </a:solidFill>
              </a:rPr>
              <a:t>2021 </a:t>
            </a:r>
            <a:r>
              <a:rPr lang="ru-RU" sz="1800" dirty="0" smtClean="0">
                <a:solidFill>
                  <a:schemeClr val="tx1"/>
                </a:solidFill>
              </a:rPr>
              <a:t>год проведено 6 заседаний комиссии, на которых было заслушано 27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</a:t>
            </a:r>
            <a:r>
              <a:rPr lang="ru-RU" sz="1800" dirty="0" smtClean="0">
                <a:solidFill>
                  <a:schemeClr val="tx1"/>
                </a:solidFill>
              </a:rPr>
              <a:t>1 320,0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471 011,4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5131146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80600"/>
              </p:ext>
            </p:extLst>
          </p:nvPr>
        </p:nvGraphicFramePr>
        <p:xfrm>
          <a:off x="323528" y="692695"/>
          <a:ext cx="8496944" cy="568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316 719,7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316 656,3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11 032,2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11 032,2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Комитет по управлению муниципальным имуществом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3 016,7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3 016,7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151 776,9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137 685,2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90,7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1 730,8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1 720,4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99,4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40385718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7,9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37 036,6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709628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</a:t>
            </a:r>
            <a:r>
              <a:rPr lang="ru-RU" sz="2800" dirty="0" smtClean="0"/>
              <a:t>16.12.2020 </a:t>
            </a:r>
            <a:r>
              <a:rPr lang="ru-RU" sz="2800" dirty="0" smtClean="0"/>
              <a:t>г. № </a:t>
            </a:r>
            <a:r>
              <a:rPr lang="ru-RU" sz="2800" dirty="0" smtClean="0"/>
              <a:t>97 </a:t>
            </a:r>
            <a:r>
              <a:rPr lang="ru-RU" sz="2800" dirty="0" smtClean="0"/>
              <a:t>«О бюджете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муниципального района Брянской области на </a:t>
            </a:r>
            <a:r>
              <a:rPr lang="ru-RU" sz="2800" dirty="0" smtClean="0"/>
              <a:t>2021 </a:t>
            </a:r>
            <a:r>
              <a:rPr lang="ru-RU" sz="2800" dirty="0" smtClean="0"/>
              <a:t>-</a:t>
            </a:r>
            <a:r>
              <a:rPr lang="ru-RU" sz="2800" dirty="0" smtClean="0"/>
              <a:t>2023 </a:t>
            </a:r>
            <a:r>
              <a:rPr lang="ru-RU" sz="2800" dirty="0" smtClean="0"/>
              <a:t>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3 раза: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26.02.2021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119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18.08.2021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138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.12.2021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161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5,2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(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24 304,3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62881376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68,1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(320 953,9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83104866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7898388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01.01.2021 года детские сады посещают 774 детей</a:t>
            </a:r>
          </a:p>
          <a:p>
            <a:r>
              <a:rPr lang="ru-RU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59565134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01.01.2021 года в общеобразовательных школах числится 2 098 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(-68 ребенок по сравнению с 2019 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23580683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01.01.2021 года в ЦДТ числится 571 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 163 детей, в МАУ СШ -ФОК – 360 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14728328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7,2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(33 977,7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5187474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8,9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(41 814,2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73387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76,3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42 382,7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37 448,7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88,4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1 791,2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96,7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46 851,9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41 814,2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0,1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(326,7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62230944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5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478,0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54247787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274447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 Брянской области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251589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</a:t>
                      </a:r>
                      <a:r>
                        <a:rPr lang="ru-RU" sz="2400" dirty="0" smtClean="0"/>
                        <a:t>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473 190,8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471 011,4</a:t>
                      </a:r>
                      <a:endParaRPr lang="ru-RU" sz="2400" dirty="0" smtClean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ДЕФИЦИТ/ПРОФИЦИТ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2 179,4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86570431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68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7756749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5417643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4778</TotalTime>
  <Words>1318</Words>
  <Application>Microsoft Office PowerPoint</Application>
  <PresentationFormat>Экран (4:3)</PresentationFormat>
  <Paragraphs>367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16.12.2020 г. № 97 «О бюджете Суражского муниципального района Брянской области на 2021 -2023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135</cp:revision>
  <dcterms:created xsi:type="dcterms:W3CDTF">2017-03-20T12:42:22Z</dcterms:created>
  <dcterms:modified xsi:type="dcterms:W3CDTF">2022-04-06T12:21:52Z</dcterms:modified>
</cp:coreProperties>
</file>