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89" r:id="rId9"/>
    <p:sldId id="279" r:id="rId10"/>
    <p:sldId id="280" r:id="rId11"/>
    <p:sldId id="281" r:id="rId12"/>
    <p:sldId id="282" r:id="rId13"/>
    <p:sldId id="283" r:id="rId14"/>
    <p:sldId id="285" r:id="rId15"/>
    <p:sldId id="278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86" r:id="rId30"/>
    <p:sldId id="287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73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3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    (786 035,7 тыс.руб.)</c:v>
                </c:pt>
                <c:pt idx="1">
                  <c:v>фактически исполнено        (785 100,6 тыс.руб.)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786035.7</c:v>
                </c:pt>
                <c:pt idx="1">
                  <c:v>785100.6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2774272"/>
        <c:axId val="62776064"/>
        <c:axId val="0"/>
      </c:bar3DChart>
      <c:catAx>
        <c:axId val="62774272"/>
        <c:scaling>
          <c:orientation val="minMax"/>
        </c:scaling>
        <c:delete val="0"/>
        <c:axPos val="b"/>
        <c:majorTickMark val="out"/>
        <c:minorTickMark val="none"/>
        <c:tickLblPos val="nextTo"/>
        <c:crossAx val="62776064"/>
        <c:crosses val="autoZero"/>
        <c:auto val="1"/>
        <c:lblAlgn val="ctr"/>
        <c:lblOffset val="100"/>
        <c:noMultiLvlLbl val="0"/>
      </c:catAx>
      <c:valAx>
        <c:axId val="6277606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277427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5624054223860184"/>
          <c:y val="5.2562629493409119E-2"/>
          <c:w val="0.58503628907132921"/>
          <c:h val="0.82706794761595692"/>
        </c:manualLayout>
      </c:layout>
      <c:lineChart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7.138534314900683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116 768,6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5612748008841929E-3"/>
                  <c:y val="6.2362285146973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126 498,2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116768.6</c:v>
                </c:pt>
                <c:pt idx="1">
                  <c:v>126498.2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</c:v>
                </c:pt>
              </c:strCache>
            </c:strRef>
          </c:tx>
          <c:dLbls>
            <c:dLbl>
              <c:idx val="0"/>
              <c:layout>
                <c:manualLayout>
                  <c:x val="2.4326798938049028E-2"/>
                  <c:y val="-3.9685090548073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744,9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5204249336280643E-2"/>
                  <c:y val="-1.0519055387608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8 232,1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pPr>
              <a:noFill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5744.9</c:v>
                </c:pt>
                <c:pt idx="1">
                  <c:v>8232.1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dLbl>
              <c:idx val="0"/>
              <c:layout>
                <c:manualLayout>
                  <c:x val="-0.1307565442920135"/>
                  <c:y val="0.1833568200024558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298 759,7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496977347344548E-2"/>
                  <c:y val="0.1825576885219381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338 460,5</a:t>
                    </a:r>
                    <a:endParaRPr lang="en-US" dirty="0"/>
                  </a:p>
                </c:rich>
              </c:tx>
              <c:showLegendKey val="1"/>
              <c:showVal val="1"/>
              <c:showCatName val="0"/>
              <c:showSerName val="0"/>
              <c:showPercent val="0"/>
              <c:showBubbleSize val="0"/>
            </c:dLbl>
            <c:showLegendKey val="1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2020 год</c:v>
                </c:pt>
                <c:pt idx="1">
                  <c:v>2021 год</c:v>
                </c:pt>
              </c:strCache>
            </c:strRef>
          </c:cat>
          <c:val>
            <c:numRef>
              <c:f>Лист1!$D$2:$D$3</c:f>
              <c:numCache>
                <c:formatCode>#,##0.00</c:formatCode>
                <c:ptCount val="2"/>
                <c:pt idx="0">
                  <c:v>298759.7</c:v>
                </c:pt>
                <c:pt idx="1">
                  <c:v>338460.5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6040576"/>
        <c:axId val="66042112"/>
      </c:lineChart>
      <c:catAx>
        <c:axId val="66040576"/>
        <c:scaling>
          <c:orientation val="minMax"/>
        </c:scaling>
        <c:delete val="0"/>
        <c:axPos val="b"/>
        <c:majorTickMark val="out"/>
        <c:minorTickMark val="none"/>
        <c:tickLblPos val="nextTo"/>
        <c:crossAx val="66042112"/>
        <c:crosses val="autoZero"/>
        <c:auto val="1"/>
        <c:lblAlgn val="ctr"/>
        <c:lblOffset val="100"/>
        <c:noMultiLvlLbl val="0"/>
      </c:catAx>
      <c:valAx>
        <c:axId val="6604211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6040576"/>
        <c:crosses val="autoZero"/>
        <c:crossBetween val="between"/>
      </c:valAx>
    </c:plotArea>
    <c:legend>
      <c:legendPos val="r"/>
      <c:layout/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6045323667740616E-2"/>
          <c:y val="9.0347782994871909E-2"/>
          <c:w val="0.52183229641150986"/>
          <c:h val="0.823945731176068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29,2 %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67,3 %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0,6 %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Суражский районный Совет</c:v>
                </c:pt>
                <c:pt idx="1">
                  <c:v>Администрация Суражского района</c:v>
                </c:pt>
                <c:pt idx="2">
                  <c:v>Отдел образования администрации Суражского района</c:v>
                </c:pt>
                <c:pt idx="3">
                  <c:v>Комитет по управлению муниципальным имуществом</c:v>
                </c:pt>
                <c:pt idx="4">
                  <c:v>Контрольно-счетная палата Суражского района</c:v>
                </c:pt>
                <c:pt idx="5">
                  <c:v>Финансовый отдел администрации Суражского района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0.4</c:v>
                </c:pt>
                <c:pt idx="1">
                  <c:v>29.2</c:v>
                </c:pt>
                <c:pt idx="2">
                  <c:v>67.3</c:v>
                </c:pt>
                <c:pt idx="3">
                  <c:v>0.6</c:v>
                </c:pt>
                <c:pt idx="4">
                  <c:v>0.2</c:v>
                </c:pt>
                <c:pt idx="5">
                  <c:v>2.2999999999999998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252997352146058"/>
          <c:y val="1.3867063016389992E-2"/>
          <c:w val="0.36588180017035143"/>
          <c:h val="0.9731128193358632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45525244669784"/>
          <c:y val="3.569241251675271E-2"/>
          <c:w val="0.69357617289538998"/>
          <c:h val="0.4726711096797964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2020 год</c:v>
                </c:pt>
              </c:strCache>
            </c:strRef>
          </c:tx>
          <c:spPr>
            <a:ln w="63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4.3727923710955895E-3"/>
                  <c:y val="-1.786018149882080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36 163,5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51949140637265E-3"/>
                  <c:y val="7.144072599528322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339 752,0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2E-3"/>
                  <c:y val="-8.9300907494104034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25 686,0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4.3727923710955895E-3"/>
                  <c:y val="-2.232522687352600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34 027,4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830389828127453E-3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3 952,0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-2.232522687352600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25 467,3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Лист1!$B$2:$B$11</c:f>
              <c:numCache>
                <c:formatCode>#,##0.00</c:formatCode>
                <c:ptCount val="10"/>
                <c:pt idx="0">
                  <c:v>35168.699999999997</c:v>
                </c:pt>
                <c:pt idx="1">
                  <c:v>272821</c:v>
                </c:pt>
                <c:pt idx="2">
                  <c:v>27727.8</c:v>
                </c:pt>
                <c:pt idx="3">
                  <c:v>37757.9</c:v>
                </c:pt>
                <c:pt idx="4">
                  <c:v>5190</c:v>
                </c:pt>
                <c:pt idx="5">
                  <c:v>28119.1</c:v>
                </c:pt>
                <c:pt idx="6" formatCode="General">
                  <c:v>755.5</c:v>
                </c:pt>
                <c:pt idx="7">
                  <c:v>3217.7</c:v>
                </c:pt>
                <c:pt idx="8">
                  <c:v>4257.7</c:v>
                </c:pt>
                <c:pt idx="9">
                  <c:v>11017.2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745584742191179E-3"/>
                  <c:y val="-1.11626134367630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35 168,7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574826855785537E-3"/>
                  <c:y val="0.1964619964870288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272 821,0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4575974570318633E-2"/>
                  <c:y val="4.465045374705201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27 727,8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8.745584742191179E-3"/>
                  <c:y val="4.4648695855172213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37 757,9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4.3727923710955895E-3"/>
                  <c:y val="-1.33951361241156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</a:t>
                    </a:r>
                    <a:r>
                      <a:rPr lang="ru-RU" baseline="0" dirty="0" smtClean="0"/>
                      <a:t> 190,0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1.6033572027350496E-2"/>
                  <c:y val="-1.339513612411560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28 119,1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ln>
                <a:miter lim="800000"/>
              </a:ln>
            </c:spPr>
            <c:txPr>
              <a:bodyPr rot="-5400000" vert="horz"/>
              <a:lstStyle/>
              <a:p>
                <a:pPr>
                  <a:defRPr sz="1600" b="1" i="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Лист1!$A$2:$A$11</c:f>
              <c:strCache>
                <c:ptCount val="10"/>
                <c:pt idx="0">
                  <c:v>Органы местного самоуправления</c:v>
                </c:pt>
                <c:pt idx="1">
                  <c:v>Образование</c:v>
                </c:pt>
                <c:pt idx="2">
                  <c:v>Социальная политика</c:v>
                </c:pt>
                <c:pt idx="3">
                  <c:v>Культура</c:v>
                </c:pt>
                <c:pt idx="4">
                  <c:v>Межбюджетные трансферты</c:v>
                </c:pt>
                <c:pt idx="5">
                  <c:v>Национальная экономика</c:v>
                </c:pt>
                <c:pt idx="6">
                  <c:v>Национальная оборона</c:v>
                </c:pt>
                <c:pt idx="7">
                  <c:v>Национальная безопасность</c:v>
                </c:pt>
                <c:pt idx="8">
                  <c:v>Жилищно-коммунальное хозяйство</c:v>
                </c:pt>
                <c:pt idx="9">
                  <c:v>Физическая культура и спорт</c:v>
                </c:pt>
              </c:strCache>
            </c:strRef>
          </c:cat>
          <c:val>
            <c:numRef>
              <c:f>Лист1!$C$2:$C$11</c:f>
              <c:numCache>
                <c:formatCode>#,##0.00</c:formatCode>
                <c:ptCount val="10"/>
                <c:pt idx="0">
                  <c:v>37036.6</c:v>
                </c:pt>
                <c:pt idx="1">
                  <c:v>320953.90000000002</c:v>
                </c:pt>
                <c:pt idx="2">
                  <c:v>41814.199999999997</c:v>
                </c:pt>
                <c:pt idx="3">
                  <c:v>33977.699999999997</c:v>
                </c:pt>
                <c:pt idx="4">
                  <c:v>5478</c:v>
                </c:pt>
                <c:pt idx="5">
                  <c:v>24304.3</c:v>
                </c:pt>
                <c:pt idx="6" formatCode="General">
                  <c:v>773</c:v>
                </c:pt>
                <c:pt idx="7">
                  <c:v>3846.1</c:v>
                </c:pt>
                <c:pt idx="8">
                  <c:v>2500.9</c:v>
                </c:pt>
                <c:pt idx="9">
                  <c:v>326.7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6204416"/>
        <c:axId val="66205952"/>
        <c:axId val="0"/>
      </c:bar3DChart>
      <c:catAx>
        <c:axId val="66204416"/>
        <c:scaling>
          <c:orientation val="minMax"/>
        </c:scaling>
        <c:delete val="0"/>
        <c:axPos val="b"/>
        <c:majorTickMark val="out"/>
        <c:minorTickMark val="none"/>
        <c:tickLblPos val="nextTo"/>
        <c:crossAx val="66205952"/>
        <c:crosses val="autoZero"/>
        <c:auto val="1"/>
        <c:lblAlgn val="ctr"/>
        <c:lblOffset val="100"/>
        <c:noMultiLvlLbl val="0"/>
      </c:catAx>
      <c:valAx>
        <c:axId val="6620595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6204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24272188305983"/>
          <c:y val="0.81086718212744291"/>
          <c:w val="0.15655687017328654"/>
          <c:h val="0.139555872132350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1,8 %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5719870330577542E-2"/>
                  <c:y val="-3.614994675388371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54,5 %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2,4 %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</a:t>
                    </a:r>
                    <a:r>
                      <a:rPr lang="ru-RU" dirty="0" smtClean="0"/>
                      <a:t>5,0 %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23,3 %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tx>
                <c:rich>
                  <a:bodyPr/>
                  <a:lstStyle/>
                  <a:p>
                    <a:r>
                      <a:rPr lang="en-US" smtClean="0"/>
                      <a:t>0,8</a:t>
                    </a:r>
                    <a:r>
                      <a:rPr lang="ru-RU" smtClean="0"/>
                      <a:t> 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Лист1!$A$2:$A$7</c:f>
              <c:strCache>
                <c:ptCount val="6"/>
                <c:pt idx="0">
                  <c:v>Функционирование высшего должностного лица муниципального образования </c:v>
                </c:pt>
                <c:pt idx="1">
                  <c:v>Функционирование законодательных (представительных) органов муниципальных образований </c:v>
                </c:pt>
                <c:pt idx="2">
                  <c:v>Функционирование местных администраций</c:v>
                </c:pt>
                <c:pt idx="3">
                  <c:v>Функционирование контрольно-счетной палаты </c:v>
                </c:pt>
                <c:pt idx="4">
                  <c:v>Функционирование финансового отдела</c:v>
                </c:pt>
                <c:pt idx="5">
                  <c:v>Другие общегосударственные вопросы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1.8</c:v>
                </c:pt>
                <c:pt idx="1">
                  <c:v>2.9</c:v>
                </c:pt>
                <c:pt idx="2">
                  <c:v>54.5</c:v>
                </c:pt>
                <c:pt idx="3">
                  <c:v>2.4</c:v>
                </c:pt>
                <c:pt idx="4">
                  <c:v>15</c:v>
                </c:pt>
                <c:pt idx="5">
                  <c:v>23.3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597305809742906"/>
          <c:y val="0"/>
          <c:w val="0.40542356179033406"/>
          <c:h val="1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2.3925751700578889E-3"/>
                  <c:y val="-5.68788427302115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6.6161347926111239E-2"/>
                  <c:y val="7.354314967713618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15,9 %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940974038115007E-2"/>
                  <c:y val="-0.1995377884842063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79,6 %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3.6587398148173238E-2"/>
                  <c:y val="-7.142312778254990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5874083096458116E-2"/>
                  <c:y val="-2.360662500914532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2,2 % 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7.0733107342183299E-2"/>
                  <c:y val="-4.61246175899154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0,02</a:t>
                    </a:r>
                    <a:r>
                      <a:rPr lang="ru-RU" dirty="0" smtClean="0"/>
                      <a:t>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General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Сельское хозяйство</c:v>
                </c:pt>
                <c:pt idx="1">
                  <c:v>Транспорт</c:v>
                </c:pt>
                <c:pt idx="2">
                  <c:v>Дорожное хозяйство</c:v>
                </c:pt>
                <c:pt idx="3">
                  <c:v>Другие вопросы в области национальной экономики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0.4</c:v>
                </c:pt>
                <c:pt idx="1">
                  <c:v>15.9</c:v>
                </c:pt>
                <c:pt idx="2">
                  <c:v>79.599999999999994</c:v>
                </c:pt>
                <c:pt idx="3">
                  <c:v>4.0999999999999996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005452420372442"/>
                  <c:y val="-0.2903471430003712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74,6 %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6724785773577099E-2"/>
                  <c:y val="-0.12252043133418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25,4 %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Областной бюджет</c:v>
                </c:pt>
                <c:pt idx="1">
                  <c:v>Бюджет Суражского муниципального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74.599999999999994</c:v>
                </c:pt>
                <c:pt idx="1">
                  <c:v>25.4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6.6968451111574775E-2"/>
                  <c:y val="-6.625415604228256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21,2 %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9824538465915718E-2"/>
                  <c:y val="-1.078470955801658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tx>
                <c:rich>
                  <a:bodyPr/>
                  <a:lstStyle/>
                  <a:p>
                    <a:r>
                      <a:rPr lang="ru-RU" baseline="0" dirty="0" smtClean="0"/>
                      <a:t>6,2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Дошкольное образование</c:v>
                </c:pt>
                <c:pt idx="1">
                  <c:v>Общее образование</c:v>
                </c:pt>
                <c:pt idx="2">
                  <c:v>Дополнительное образование детей</c:v>
                </c:pt>
                <c:pt idx="3">
                  <c:v>Молодёжная политика и оздоровление детей</c:v>
                </c:pt>
                <c:pt idx="4">
                  <c:v>Другие вопросы в области образования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21.2</c:v>
                </c:pt>
                <c:pt idx="1">
                  <c:v>68.400000000000006</c:v>
                </c:pt>
                <c:pt idx="2">
                  <c:v>6.2</c:v>
                </c:pt>
                <c:pt idx="3">
                  <c:v>0.3</c:v>
                </c:pt>
                <c:pt idx="4">
                  <c:v>3.9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r"/>
      <c:layout>
        <c:manualLayout>
          <c:xMode val="edge"/>
          <c:yMode val="edge"/>
          <c:x val="0.58453916141205631"/>
          <c:y val="0.16991675721667782"/>
          <c:w val="0.40542356179033406"/>
          <c:h val="0.4515345178449007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1.154456189601318E-3"/>
          <c:y val="9.6788026262664584E-2"/>
        </c:manualLayout>
      </c:layout>
      <c:overlay val="0"/>
    </c:title>
    <c:autoTitleDeleted val="0"/>
    <c:view3D>
      <c:rotX val="30"/>
      <c:rotY val="30"/>
      <c:rAngAx val="0"/>
      <c:perspective val="12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8.2741258198050241E-2"/>
                  <c:y val="0.10366260117439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8677933707456173E-2"/>
                  <c:y val="-8.92631171062293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68051.5</c:v>
                </c:pt>
                <c:pt idx="1">
                  <c:v>68051.5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5866624"/>
        <c:axId val="136314880"/>
        <c:axId val="106505536"/>
      </c:bar3DChart>
      <c:catAx>
        <c:axId val="135866624"/>
        <c:scaling>
          <c:orientation val="minMax"/>
        </c:scaling>
        <c:delete val="0"/>
        <c:axPos val="b"/>
        <c:majorTickMark val="out"/>
        <c:minorTickMark val="none"/>
        <c:tickLblPos val="nextTo"/>
        <c:crossAx val="136314880"/>
        <c:crosses val="autoZero"/>
        <c:auto val="1"/>
        <c:lblAlgn val="ctr"/>
        <c:lblOffset val="100"/>
        <c:noMultiLvlLbl val="0"/>
      </c:catAx>
      <c:valAx>
        <c:axId val="13631488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5866624"/>
        <c:crosses val="autoZero"/>
        <c:crossBetween val="between"/>
      </c:valAx>
      <c:serAx>
        <c:axId val="106505536"/>
        <c:scaling>
          <c:orientation val="minMax"/>
        </c:scaling>
        <c:delete val="0"/>
        <c:axPos val="b"/>
        <c:majorTickMark val="out"/>
        <c:minorTickMark val="none"/>
        <c:tickLblPos val="nextTo"/>
        <c:crossAx val="136314880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219236.7</c:v>
                </c:pt>
                <c:pt idx="1">
                  <c:v>219213.8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6345856"/>
        <c:axId val="136351744"/>
        <c:axId val="106432704"/>
      </c:bar3DChart>
      <c:catAx>
        <c:axId val="1363458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6351744"/>
        <c:crosses val="autoZero"/>
        <c:auto val="1"/>
        <c:lblAlgn val="ctr"/>
        <c:lblOffset val="100"/>
        <c:noMultiLvlLbl val="0"/>
      </c:catAx>
      <c:valAx>
        <c:axId val="13635174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6345856"/>
        <c:crosses val="autoZero"/>
        <c:crossBetween val="between"/>
      </c:valAx>
      <c:serAx>
        <c:axId val="106432704"/>
        <c:scaling>
          <c:orientation val="minMax"/>
        </c:scaling>
        <c:delete val="0"/>
        <c:axPos val="b"/>
        <c:majorTickMark val="out"/>
        <c:minorTickMark val="none"/>
        <c:tickLblPos val="nextTo"/>
        <c:crossAx val="136351744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23014041800233578"/>
        </c:manualLayout>
      </c:layout>
      <c:overlay val="0"/>
    </c:title>
    <c:autoTitleDeleted val="0"/>
    <c:view3D>
      <c:rotX val="0"/>
      <c:rotY val="50"/>
      <c:rAngAx val="0"/>
      <c:perspective val="6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347892691236656E-2"/>
                  <c:y val="0.153132036819757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5996524324758855E-2"/>
                  <c:y val="0.1150671605593958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4.8884247730378645E-2"/>
                  <c:y val="-1.61028855872382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5.1834631292096721E-2"/>
                  <c:y val="-2.99944653846049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19979</c:v>
                </c:pt>
                <c:pt idx="1">
                  <c:v>19979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36448256"/>
        <c:axId val="136450048"/>
        <c:axId val="66294656"/>
      </c:bar3DChart>
      <c:catAx>
        <c:axId val="1364482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6450048"/>
        <c:crosses val="autoZero"/>
        <c:auto val="1"/>
        <c:lblAlgn val="ctr"/>
        <c:lblOffset val="100"/>
        <c:noMultiLvlLbl val="0"/>
      </c:catAx>
      <c:valAx>
        <c:axId val="13645004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36448256"/>
        <c:crosses val="autoZero"/>
        <c:crossBetween val="between"/>
      </c:valAx>
      <c:serAx>
        <c:axId val="66294656"/>
        <c:scaling>
          <c:orientation val="minMax"/>
        </c:scaling>
        <c:delete val="0"/>
        <c:axPos val="b"/>
        <c:majorTickMark val="out"/>
        <c:minorTickMark val="none"/>
        <c:tickLblPos val="nextTo"/>
        <c:crossAx val="136450048"/>
        <c:crosses val="autoZero"/>
      </c:ser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101,5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              (299509,5)</c:v>
                </c:pt>
                <c:pt idx="1">
                  <c:v>Фактически исполнено                (303913,8)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299509.5</c:v>
                </c:pt>
                <c:pt idx="1">
                  <c:v>303913.8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4049152"/>
        <c:axId val="64050688"/>
        <c:axId val="0"/>
      </c:bar3DChart>
      <c:catAx>
        <c:axId val="64049152"/>
        <c:scaling>
          <c:orientation val="minMax"/>
        </c:scaling>
        <c:delete val="0"/>
        <c:axPos val="b"/>
        <c:majorTickMark val="out"/>
        <c:minorTickMark val="none"/>
        <c:tickLblPos val="nextTo"/>
        <c:crossAx val="64050688"/>
        <c:crosses val="autoZero"/>
        <c:auto val="1"/>
        <c:lblAlgn val="ctr"/>
        <c:lblOffset val="100"/>
        <c:noMultiLvlLbl val="0"/>
      </c:catAx>
      <c:valAx>
        <c:axId val="6405068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404915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34020.300000000003</c:v>
                </c:pt>
                <c:pt idx="1">
                  <c:v>33977.699999999997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49587072"/>
        <c:axId val="149588608"/>
        <c:axId val="149362880"/>
      </c:bar3DChart>
      <c:catAx>
        <c:axId val="149587072"/>
        <c:scaling>
          <c:orientation val="minMax"/>
        </c:scaling>
        <c:delete val="0"/>
        <c:axPos val="b"/>
        <c:majorTickMark val="out"/>
        <c:minorTickMark val="none"/>
        <c:tickLblPos val="nextTo"/>
        <c:crossAx val="149588608"/>
        <c:crosses val="autoZero"/>
        <c:auto val="1"/>
        <c:lblAlgn val="ctr"/>
        <c:lblOffset val="100"/>
        <c:noMultiLvlLbl val="0"/>
      </c:catAx>
      <c:valAx>
        <c:axId val="1495886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9587072"/>
        <c:crosses val="autoZero"/>
        <c:crossBetween val="between"/>
      </c:valAx>
      <c:serAx>
        <c:axId val="149362880"/>
        <c:scaling>
          <c:orientation val="minMax"/>
        </c:scaling>
        <c:delete val="0"/>
        <c:axPos val="b"/>
        <c:majorTickMark val="out"/>
        <c:minorTickMark val="none"/>
        <c:tickLblPos val="nextTo"/>
        <c:crossAx val="149588608"/>
        <c:crosses val="autoZero"/>
      </c:serAx>
    </c:plotArea>
    <c:legend>
      <c:legendPos val="t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17321110662500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326.7</c:v>
                </c:pt>
                <c:pt idx="1">
                  <c:v>326.7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47941248"/>
        <c:axId val="147959808"/>
        <c:axId val="149361984"/>
      </c:bar3DChart>
      <c:catAx>
        <c:axId val="147941248"/>
        <c:scaling>
          <c:orientation val="minMax"/>
        </c:scaling>
        <c:delete val="0"/>
        <c:axPos val="b"/>
        <c:majorTickMark val="out"/>
        <c:minorTickMark val="none"/>
        <c:tickLblPos val="nextTo"/>
        <c:crossAx val="147959808"/>
        <c:crosses val="autoZero"/>
        <c:auto val="1"/>
        <c:lblAlgn val="ctr"/>
        <c:lblOffset val="100"/>
        <c:noMultiLvlLbl val="0"/>
      </c:catAx>
      <c:valAx>
        <c:axId val="147959808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7941248"/>
        <c:crosses val="autoZero"/>
        <c:crossBetween val="between"/>
      </c:valAx>
      <c:serAx>
        <c:axId val="149361984"/>
        <c:scaling>
          <c:orientation val="minMax"/>
        </c:scaling>
        <c:delete val="0"/>
        <c:axPos val="b"/>
        <c:majorTickMark val="out"/>
        <c:minorTickMark val="none"/>
        <c:tickLblPos val="nextTo"/>
        <c:crossAx val="147959808"/>
        <c:crosses val="autoZero"/>
      </c:serAx>
    </c:plotArea>
    <c:legend>
      <c:legendPos val="t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0"/>
            </a:pPr>
            <a:r>
              <a:rPr lang="ru-RU" sz="1800" b="0" dirty="0" err="1" smtClean="0"/>
              <a:t>тыс.руб</a:t>
            </a:r>
            <a:r>
              <a:rPr lang="ru-RU" sz="1800" b="0" dirty="0" smtClean="0"/>
              <a:t>.</a:t>
            </a:r>
            <a:endParaRPr lang="ru-RU" sz="1800" b="0" dirty="0"/>
          </a:p>
        </c:rich>
      </c:tx>
      <c:layout>
        <c:manualLayout>
          <c:xMode val="edge"/>
          <c:yMode val="edge"/>
          <c:x val="8.3239396164653603E-3"/>
          <c:y val="0.15701168704832255"/>
        </c:manualLayout>
      </c:layout>
      <c:overlay val="0"/>
    </c:title>
    <c:autoTitleDeleted val="0"/>
    <c:view3D>
      <c:rotX val="20"/>
      <c:rotY val="10"/>
      <c:depthPercent val="100"/>
      <c:rAngAx val="0"/>
      <c:perspective val="5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7175391364783755"/>
          <c:y val="7.5952498333518498E-2"/>
          <c:w val="0.78963157840343323"/>
          <c:h val="0.5943282343628486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206760224473705E-2"/>
                  <c:y val="0.1441066168799672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5 478,0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2032228977142081E-3"/>
                  <c:y val="0.1258243875680480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5 </a:t>
                    </a:r>
                    <a:r>
                      <a:rPr lang="ru-RU" dirty="0" smtClean="0"/>
                      <a:t>478,0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5478</c:v>
                </c:pt>
                <c:pt idx="1">
                  <c:v>5478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148075264"/>
        <c:axId val="148076800"/>
        <c:axId val="149363328"/>
      </c:bar3DChart>
      <c:catAx>
        <c:axId val="14807526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2525">
                  <a:srgbClr val="CDD9F0"/>
                </a:gs>
                <a:gs pos="25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c:spPr>
        <c:txPr>
          <a:bodyPr rot="-5400000" vert="horz"/>
          <a:lstStyle/>
          <a:p>
            <a:pPr>
              <a:defRPr sz="1400" baseline="0"/>
            </a:pPr>
            <a:endParaRPr lang="ru-RU"/>
          </a:p>
        </c:txPr>
        <c:crossAx val="148076800"/>
        <c:crosses val="autoZero"/>
        <c:auto val="1"/>
        <c:lblAlgn val="ctr"/>
        <c:lblOffset val="100"/>
        <c:noMultiLvlLbl val="0"/>
      </c:catAx>
      <c:valAx>
        <c:axId val="148076800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148075264"/>
        <c:crosses val="autoZero"/>
        <c:crossBetween val="between"/>
      </c:valAx>
      <c:serAx>
        <c:axId val="149363328"/>
        <c:scaling>
          <c:orientation val="minMax"/>
        </c:scaling>
        <c:delete val="1"/>
        <c:axPos val="b"/>
        <c:majorTickMark val="out"/>
        <c:minorTickMark val="none"/>
        <c:tickLblPos val="nextTo"/>
        <c:crossAx val="148076800"/>
        <c:crosses val="autoZero"/>
      </c:serAx>
    </c:plotArea>
    <c:legend>
      <c:legendPos val="tr"/>
      <c:layout>
        <c:manualLayout>
          <c:xMode val="edge"/>
          <c:yMode val="edge"/>
          <c:x val="0.32045135574505329"/>
          <c:y val="2.7558499506060888E-2"/>
          <c:w val="0.39880258782615885"/>
          <c:h val="5.9697127148474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1028</c:v>
                </c:pt>
                <c:pt idx="1">
                  <c:v>4450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Дотация на выравнивание</c:v>
                </c:pt>
                <c:pt idx="1">
                  <c:v>Иные дотации</c:v>
                </c:pt>
              </c:strCache>
            </c:strRef>
          </c:cat>
          <c:val>
            <c:numRef>
              <c:f>Лист1!$C$2:$C$3</c:f>
              <c:numCache>
                <c:formatCode>#,##0.00</c:formatCode>
                <c:ptCount val="2"/>
                <c:pt idx="0">
                  <c:v>1028</c:v>
                </c:pt>
                <c:pt idx="1">
                  <c:v>4450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9427712"/>
        <c:axId val="149953152"/>
      </c:barChart>
      <c:catAx>
        <c:axId val="149427712"/>
        <c:scaling>
          <c:orientation val="minMax"/>
        </c:scaling>
        <c:delete val="0"/>
        <c:axPos val="l"/>
        <c:majorTickMark val="out"/>
        <c:minorTickMark val="none"/>
        <c:tickLblPos val="nextTo"/>
        <c:crossAx val="149953152"/>
        <c:crosses val="autoZero"/>
        <c:auto val="1"/>
        <c:lblAlgn val="ctr"/>
        <c:lblOffset val="100"/>
        <c:noMultiLvlLbl val="0"/>
      </c:catAx>
      <c:valAx>
        <c:axId val="149953152"/>
        <c:scaling>
          <c:orientation val="minMax"/>
        </c:scaling>
        <c:delete val="1"/>
        <c:axPos val="b"/>
        <c:majorGridlines/>
        <c:numFmt formatCode="#,##0.00" sourceLinked="1"/>
        <c:majorTickMark val="out"/>
        <c:minorTickMark val="none"/>
        <c:tickLblPos val="nextTo"/>
        <c:crossAx val="1494277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99,9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786035.7</c:v>
                </c:pt>
                <c:pt idx="1">
                  <c:v>785100.6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776256"/>
        <c:axId val="63777792"/>
        <c:axId val="0"/>
      </c:bar3DChart>
      <c:catAx>
        <c:axId val="63776256"/>
        <c:scaling>
          <c:orientation val="minMax"/>
        </c:scaling>
        <c:delete val="0"/>
        <c:axPos val="b"/>
        <c:majorTickMark val="out"/>
        <c:minorTickMark val="none"/>
        <c:tickLblPos val="nextTo"/>
        <c:crossAx val="63777792"/>
        <c:crosses val="autoZero"/>
        <c:auto val="1"/>
        <c:lblAlgn val="ctr"/>
        <c:lblOffset val="100"/>
        <c:noMultiLvlLbl val="0"/>
      </c:catAx>
      <c:valAx>
        <c:axId val="63777792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3776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101,5  </a:t>
            </a:r>
            <a:r>
              <a:rPr lang="ru-RU" dirty="0" smtClean="0"/>
              <a:t>%</a:t>
            </a:r>
            <a:endParaRPr lang="ru-RU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299509.5</c:v>
                </c:pt>
                <c:pt idx="1">
                  <c:v>303913.8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63811968"/>
        <c:axId val="63813504"/>
        <c:axId val="0"/>
      </c:bar3DChart>
      <c:catAx>
        <c:axId val="63811968"/>
        <c:scaling>
          <c:orientation val="minMax"/>
        </c:scaling>
        <c:delete val="0"/>
        <c:axPos val="b"/>
        <c:majorTickMark val="out"/>
        <c:minorTickMark val="none"/>
        <c:tickLblPos val="nextTo"/>
        <c:crossAx val="63813504"/>
        <c:crosses val="autoZero"/>
        <c:auto val="1"/>
        <c:lblAlgn val="ctr"/>
        <c:lblOffset val="100"/>
        <c:noMultiLvlLbl val="0"/>
      </c:catAx>
      <c:valAx>
        <c:axId val="63813504"/>
        <c:scaling>
          <c:orientation val="minMax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638119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"/>
          <c:y val="0.17214250838087305"/>
          <c:w val="0.6700577106015998"/>
          <c:h val="0.602137649112462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97,9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3424593447950234E-2"/>
                  <c:y val="-1.762420773645449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доходы</c:v>
                </c:pt>
                <c:pt idx="1">
                  <c:v>Неналоговые доходы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97.9</c:v>
                </c:pt>
                <c:pt idx="1">
                  <c:v>2.1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налоговых доходов </a:t>
            </a:r>
            <a:r>
              <a:rPr lang="ru-RU" sz="1600" dirty="0" smtClean="0"/>
              <a:t>297 645,4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налоговых доходов 297 645,4 тыс.руб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88,3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5545454099871256E-2"/>
                  <c:y val="-6.027699049987353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4587308926459153"/>
                  <c:y val="-2.518366753575843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0,3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42903566270415"/>
                  <c:y val="-0.1525483575111039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7,8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7575824908343518E-2"/>
                  <c:y val="-0.1069337449503246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0,6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094355529124215"/>
                  <c:y val="-4.466111330419551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Лист1!$A$2:$A$6</c:f>
              <c:strCache>
                <c:ptCount val="5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Налог, взимаемый в связи с применением патентной системы налогооблажения</c:v>
                </c:pt>
                <c:pt idx="3">
                  <c:v>Акцизы на нефтепродукты</c:v>
                </c:pt>
                <c:pt idx="4">
                  <c:v>Государственная пошлина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88.3</c:v>
                </c:pt>
                <c:pt idx="1">
                  <c:v>0.3</c:v>
                </c:pt>
                <c:pt idx="2">
                  <c:v>1</c:v>
                </c:pt>
                <c:pt idx="3">
                  <c:v>7.8</c:v>
                </c:pt>
                <c:pt idx="4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/>
              <a:t>Структура </a:t>
            </a:r>
            <a:r>
              <a:rPr lang="ru-RU" sz="1600" dirty="0" smtClean="0"/>
              <a:t>неналоговых </a:t>
            </a:r>
            <a:r>
              <a:rPr lang="ru-RU" sz="1600" dirty="0"/>
              <a:t>доходов </a:t>
            </a:r>
            <a:endParaRPr lang="ru-RU" sz="1600" dirty="0" smtClean="0"/>
          </a:p>
          <a:p>
            <a:pPr>
              <a:defRPr/>
            </a:pPr>
            <a:r>
              <a:rPr lang="ru-RU" sz="1600" dirty="0" smtClean="0"/>
              <a:t>Всего 8 232,1 </a:t>
            </a:r>
            <a:r>
              <a:rPr lang="ru-RU" sz="1600" dirty="0" err="1" smtClean="0"/>
              <a:t>тыс.руб</a:t>
            </a:r>
            <a:endParaRPr lang="ru-RU" sz="1600" dirty="0"/>
          </a:p>
        </c:rich>
      </c:tx>
      <c:layout>
        <c:manualLayout>
          <c:xMode val="edge"/>
          <c:yMode val="edge"/>
          <c:x val="3.0805809158459513E-2"/>
          <c:y val="0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73786899494827E-2"/>
          <c:y val="0.24025770018757081"/>
          <c:w val="0.55512765738447367"/>
          <c:h val="0.6634448596413924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неналоговых доходов 6 268,4 тыс.руб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0.12769904651117195"/>
                  <c:y val="-0.2537447599320005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78,2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3913356032336277E-3"/>
                  <c:y val="-4.5241971663363377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8,2 </a:t>
                    </a:r>
                    <a:r>
                      <a:rPr lang="ru-RU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layout>
                <c:manualLayout>
                  <c:x val="-7.8819877856708728E-2"/>
                  <c:y val="1.036365306456615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 и продажи земли</c:v>
                </c:pt>
                <c:pt idx="1">
                  <c:v>Платежи при пользовании природными ресурсами</c:v>
                </c:pt>
                <c:pt idx="2">
                  <c:v>Штрафы, санкции, возмещение ущерба 13,6 %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78.2</c:v>
                </c:pt>
                <c:pt idx="1">
                  <c:v>8.1999999999999993</c:v>
                </c:pt>
                <c:pt idx="2">
                  <c:v>13.6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0182508316069461"/>
          <c:y val="0.11316258070090977"/>
          <c:w val="0.39558125077605755"/>
          <c:h val="0.86694456788751884"/>
        </c:manualLayout>
      </c:layout>
      <c:overlay val="0"/>
      <c:txPr>
        <a:bodyPr/>
        <a:lstStyle/>
        <a:p>
          <a:pPr>
            <a:defRPr sz="105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600" dirty="0" smtClean="0"/>
              <a:t>99,0  %</a:t>
            </a:r>
            <a:endParaRPr lang="ru-RU" sz="1600" dirty="0"/>
          </a:p>
        </c:rich>
      </c:tx>
      <c:layout>
        <c:manualLayout>
          <c:xMode val="edge"/>
          <c:yMode val="edge"/>
          <c:x val="0.483218171232003"/>
          <c:y val="0.11573892583363751"/>
        </c:manualLayout>
      </c:layout>
      <c:overlay val="0"/>
    </c:title>
    <c:autoTitleDeleted val="0"/>
    <c:view3D>
      <c:rotX val="30"/>
      <c:rotY val="20"/>
      <c:rAngAx val="0"/>
      <c:perspective val="10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4013988157694406E-2"/>
          <c:y val="0.19786115034837398"/>
          <c:w val="0.86417841433256393"/>
          <c:h val="0.64946870982589233"/>
        </c:manualLayout>
      </c:layout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всего, тыс.руб.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8991470083570958E-2"/>
                  <c:y val="-5.03912263716729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477 848,9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4.2459274072428166E-2"/>
                  <c:y val="-2.519561318583649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473 190,8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rot="-540000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Уточненный план</c:v>
                </c:pt>
                <c:pt idx="1">
                  <c:v>Фактически исполнено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477848.9</c:v>
                </c:pt>
                <c:pt idx="1">
                  <c:v>473190.8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ylinder"/>
        <c:axId val="64211968"/>
        <c:axId val="64221952"/>
        <c:axId val="0"/>
      </c:bar3DChart>
      <c:catAx>
        <c:axId val="64211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64221952"/>
        <c:crosses val="autoZero"/>
        <c:auto val="1"/>
        <c:lblAlgn val="ctr"/>
        <c:lblOffset val="100"/>
        <c:noMultiLvlLbl val="0"/>
      </c:catAx>
      <c:valAx>
        <c:axId val="64221952"/>
        <c:scaling>
          <c:orientation val="minMax"/>
        </c:scaling>
        <c:delete val="1"/>
        <c:axPos val="l"/>
        <c:majorGridlines/>
        <c:numFmt formatCode="0%" sourceLinked="1"/>
        <c:majorTickMark val="out"/>
        <c:minorTickMark val="none"/>
        <c:tickLblPos val="nextTo"/>
        <c:crossAx val="642119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2.8285864218396558E-3"/>
          <c:w val="0.83009501001946284"/>
          <c:h val="0.10322759646091333"/>
        </c:manualLayout>
      </c:layout>
      <c:overlay val="0"/>
      <c:txPr>
        <a:bodyPr/>
        <a:lstStyle/>
        <a:p>
          <a:pPr>
            <a:defRPr sz="2000" kern="1000" baseline="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15"/>
          <c:dLbls>
            <c:dLbl>
              <c:idx val="0"/>
              <c:layout>
                <c:manualLayout>
                  <c:x val="-0.12667022040286122"/>
                  <c:y val="-4.825740945769754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26,7 %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smtClean="0"/>
                      <a:t>1,7 %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7</a:t>
                    </a:r>
                    <a:r>
                      <a:rPr lang="ru-RU" dirty="0" smtClean="0"/>
                      <a:t>1,6 %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Лист1!$A$2:$A$4</c:f>
              <c:strCache>
                <c:ptCount val="3"/>
                <c:pt idx="0">
                  <c:v>Налоговые доходы 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26.7</c:v>
                </c:pt>
                <c:pt idx="1">
                  <c:v>1.7</c:v>
                </c:pt>
                <c:pt idx="2">
                  <c:v>71.599999999999994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3913817268166786"/>
          <c:y val="1.1642703811964727E-2"/>
          <c:w val="0.42016122140275008"/>
          <c:h val="0.4334159231349773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4EB0D-32E6-4853-BF5E-81A1333CBAA5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871BC7-1AB5-4E5C-BCA9-3958B038CA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882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871BC7-1AB5-4E5C-BCA9-3958B038CA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3413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1838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271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25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486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1857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483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5461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7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9922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4382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0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B86CD-33CB-43F2-BE6E-95A7B0AA017C}" type="datetimeFigureOut">
              <a:rPr lang="ru-RU" smtClean="0"/>
              <a:t>01.03.2023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EBE33-2725-449A-A6F9-33498A56555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744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/>
          <a:lstStyle/>
          <a:p>
            <a:r>
              <a:rPr lang="ru-RU" dirty="0" smtClean="0"/>
              <a:t>Бюджет для граждан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1700808"/>
            <a:ext cx="6984776" cy="4824536"/>
          </a:xfrm>
        </p:spPr>
        <p:txBody>
          <a:bodyPr>
            <a:noAutofit/>
          </a:bodyPr>
          <a:lstStyle/>
          <a:p>
            <a:r>
              <a:rPr lang="ru-RU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основе  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проекта решения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</a:t>
            </a:r>
          </a:p>
          <a:p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«Об утверждении отчета об исполнении бюджета </a:t>
            </a:r>
            <a:r>
              <a:rPr lang="ru-RU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муниципального района Брянской области за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2022 </a:t>
            </a:r>
            <a:r>
              <a:rPr lang="ru-RU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год»</a:t>
            </a:r>
            <a:endParaRPr lang="ru-RU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092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доходам,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399106837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638536913"/>
              </p:ext>
            </p:extLst>
          </p:nvPr>
        </p:nvGraphicFramePr>
        <p:xfrm>
          <a:off x="4283968" y="1397000"/>
          <a:ext cx="4608512" cy="5128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92489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499637023"/>
              </p:ext>
            </p:extLst>
          </p:nvPr>
        </p:nvGraphicFramePr>
        <p:xfrm>
          <a:off x="107504" y="44624"/>
          <a:ext cx="4896544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047319796"/>
              </p:ext>
            </p:extLst>
          </p:nvPr>
        </p:nvGraphicFramePr>
        <p:xfrm>
          <a:off x="179512" y="3356992"/>
          <a:ext cx="4896544" cy="3004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2040" y="188640"/>
            <a:ext cx="3960440" cy="6480720"/>
          </a:xfrm>
        </p:spPr>
        <p:txBody>
          <a:bodyPr>
            <a:noAutofit/>
          </a:bodyPr>
          <a:lstStyle/>
          <a:p>
            <a:r>
              <a:rPr lang="ru-RU" sz="16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безвозмездных поступлений</a:t>
            </a:r>
          </a:p>
          <a:p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Всего: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481 186,8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Дотации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77 788,2тыс.руб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Субсидии – 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114 874,4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Субвенции –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272 892,1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Иные межбюджетные </a:t>
            </a:r>
          </a:p>
          <a:p>
            <a:pPr algn="l"/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трансферты –  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15 632,1 </a:t>
            </a:r>
            <a:r>
              <a:rPr lang="ru-RU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16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423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37348867"/>
              </p:ext>
            </p:extLst>
          </p:nvPr>
        </p:nvGraphicFramePr>
        <p:xfrm>
          <a:off x="179512" y="188640"/>
          <a:ext cx="3888432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4240346599"/>
              </p:ext>
            </p:extLst>
          </p:nvPr>
        </p:nvGraphicFramePr>
        <p:xfrm>
          <a:off x="4283968" y="188640"/>
          <a:ext cx="4680520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424459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/>
          </a:bodyPr>
          <a:lstStyle/>
          <a:p>
            <a:r>
              <a:rPr lang="ru-RU" sz="2000" b="1" i="1" dirty="0" smtClean="0"/>
              <a:t>Динамика исполнения доходной части бюджета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района</a:t>
            </a:r>
            <a:endParaRPr lang="ru-RU" sz="2000" b="1" i="1" dirty="0"/>
          </a:p>
        </p:txBody>
      </p:sp>
      <p:sp>
        <p:nvSpPr>
          <p:cNvPr id="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548680"/>
            <a:ext cx="1368152" cy="360040"/>
          </a:xfrm>
        </p:spPr>
        <p:txBody>
          <a:bodyPr>
            <a:noAutofit/>
          </a:bodyPr>
          <a:lstStyle/>
          <a:p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502460997"/>
              </p:ext>
            </p:extLst>
          </p:nvPr>
        </p:nvGraphicFramePr>
        <p:xfrm>
          <a:off x="539552" y="980728"/>
          <a:ext cx="8352928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Подзаголовок 2"/>
          <p:cNvSpPr txBox="1">
            <a:spLocks/>
          </p:cNvSpPr>
          <p:nvPr/>
        </p:nvSpPr>
        <p:spPr>
          <a:xfrm>
            <a:off x="251520" y="5805264"/>
            <a:ext cx="8424936" cy="7920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 smtClean="0">
                <a:solidFill>
                  <a:schemeClr val="tx1"/>
                </a:solidFill>
              </a:rPr>
              <a:t>Итоговые доходы по годам приведены за минусом возврата остатков субсидий, субвенций и иных межбюджетных трансфертов, имеющих целевое назначение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07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179512" y="116633"/>
            <a:ext cx="8640960" cy="432048"/>
          </a:xfrm>
        </p:spPr>
        <p:txBody>
          <a:bodyPr>
            <a:normAutofit fontScale="90000"/>
          </a:bodyPr>
          <a:lstStyle/>
          <a:p>
            <a:r>
              <a:rPr lang="ru-RU" sz="2000" b="1" i="1" dirty="0" smtClean="0"/>
              <a:t>Работа по увеличению поступлений доходов в бюджет </a:t>
            </a:r>
            <a:r>
              <a:rPr lang="ru-RU" sz="2000" b="1" i="1" dirty="0" err="1" smtClean="0"/>
              <a:t>Суражского</a:t>
            </a:r>
            <a:r>
              <a:rPr lang="ru-RU" sz="2000" b="1" i="1" dirty="0" smtClean="0"/>
              <a:t> муниципального района</a:t>
            </a:r>
            <a:endParaRPr lang="ru-RU" sz="2000" b="1" i="1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568952" cy="3816424"/>
          </a:xfrm>
        </p:spPr>
        <p:txBody>
          <a:bodyPr>
            <a:normAutofit fontScale="92500" lnSpcReduction="20000"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Суражском</a:t>
            </a:r>
            <a:r>
              <a:rPr lang="ru-RU" sz="1800" dirty="0" smtClean="0">
                <a:solidFill>
                  <a:schemeClr val="tx1"/>
                </a:solidFill>
              </a:rPr>
              <a:t> районе, в соответствии с поручением главы администрации района, финансовым отделом администрации района проведена работа по заключению соглашений с Департаментом финансов Брянской области как муниципального района, так и сельских поселений. На основании вышеизложенных соглашений всеми участниками бюджетного процесса 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Суражского</a:t>
            </a:r>
            <a:r>
              <a:rPr lang="ru-RU" sz="1800" dirty="0" smtClean="0">
                <a:solidFill>
                  <a:schemeClr val="tx1"/>
                </a:solidFill>
              </a:rPr>
              <a:t> района были разработаны и утверждены мероприятия по увеличению налоговых и неналоговых доходов.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</a:rPr>
              <a:t>В районе функционирует межведомственная </a:t>
            </a:r>
            <a:r>
              <a:rPr lang="ru-RU" sz="1800" dirty="0">
                <a:solidFill>
                  <a:schemeClr val="tx1"/>
                </a:solidFill>
              </a:rPr>
              <a:t>комиссия по определению причин неплатежеспособности предприятий и организаций, выявлению лиц, занимающихся незарегистрированной предпринимательской деятельностью и сдачей в аренду жилого и нежилого имущества, сокращению недоимки по платежам в бюджеты различных уровней, выработки предложений направленных на погашение недоимки в бюджеты различных уровней</a:t>
            </a:r>
            <a:r>
              <a:rPr lang="ru-RU" sz="1800" b="1" dirty="0" smtClean="0">
                <a:solidFill>
                  <a:schemeClr val="tx1"/>
                </a:solidFill>
              </a:rPr>
              <a:t>. </a:t>
            </a:r>
            <a:r>
              <a:rPr lang="ru-RU" sz="1800" dirty="0" smtClean="0">
                <a:solidFill>
                  <a:schemeClr val="tx1"/>
                </a:solidFill>
              </a:rPr>
              <a:t>За 2021 год проведено 6 заседаний комиссии, на которых было заслушано 27 налогоплательщиков, совместно с МИФНС № 8 по Брянской области и ОП «</a:t>
            </a:r>
            <a:r>
              <a:rPr lang="ru-RU" sz="1800" dirty="0" err="1" smtClean="0">
                <a:solidFill>
                  <a:schemeClr val="tx1"/>
                </a:solidFill>
              </a:rPr>
              <a:t>Суражский</a:t>
            </a:r>
            <a:r>
              <a:rPr lang="ru-RU" sz="1800" dirty="0" smtClean="0">
                <a:solidFill>
                  <a:schemeClr val="tx1"/>
                </a:solidFill>
              </a:rPr>
              <a:t>» проведено 4 рейда по сдаче в аренду жилых помещений,  по результатам которых была снижена недоимка в консолидированный бюджет 1 320,0 </a:t>
            </a:r>
            <a:r>
              <a:rPr lang="ru-RU" sz="1800" dirty="0" err="1" smtClean="0">
                <a:solidFill>
                  <a:schemeClr val="tx1"/>
                </a:solidFill>
              </a:rPr>
              <a:t>тыс.руб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119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РАСХОДАМ ЗА 2021 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4581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720080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за 2021 год в %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Всего 471 011,4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335131146"/>
              </p:ext>
            </p:extLst>
          </p:nvPr>
        </p:nvGraphicFramePr>
        <p:xfrm>
          <a:off x="251520" y="1124744"/>
          <a:ext cx="8640960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82831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по расходам за 2021 год,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280600"/>
              </p:ext>
            </p:extLst>
          </p:nvPr>
        </p:nvGraphicFramePr>
        <p:xfrm>
          <a:off x="323528" y="692695"/>
          <a:ext cx="8496944" cy="5683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4236"/>
                <a:gridCol w="2124236"/>
                <a:gridCol w="2124236"/>
                <a:gridCol w="2124236"/>
              </a:tblGrid>
              <a:tr h="85380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Уточненный план на 2020</a:t>
                      </a:r>
                      <a:r>
                        <a:rPr lang="ru-RU" baseline="0" dirty="0" smtClean="0"/>
                        <a:t>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r>
                        <a:rPr lang="ru-RU" baseline="0" dirty="0" smtClean="0"/>
                        <a:t> 2020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Процент  исполнения, %</a:t>
                      </a:r>
                      <a:endParaRPr lang="ru-RU" dirty="0"/>
                    </a:p>
                  </a:txBody>
                  <a:tcPr/>
                </a:tc>
              </a:tr>
              <a:tr h="802376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Отдел образования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316 719,7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316 656,3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99,9</a:t>
                      </a:r>
                      <a:endParaRPr lang="ru-RU" dirty="0"/>
                    </a:p>
                  </a:txBody>
                  <a:tcPr/>
                </a:tc>
              </a:tr>
              <a:tr h="68006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Финансовый отдел администрации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11 032,2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11 032,2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903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Комитет по управлению муниципальным имуществом администрации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3 016,7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3 016,7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552032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Администрация</a:t>
                      </a:r>
                    </a:p>
                    <a:p>
                      <a:r>
                        <a:rPr lang="ru-RU" sz="1400" baseline="0" dirty="0" err="1" smtClean="0"/>
                        <a:t>Суражского</a:t>
                      </a:r>
                      <a:r>
                        <a:rPr lang="ru-RU" sz="1400" baseline="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151 776,9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137 685,2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90,7</a:t>
                      </a:r>
                      <a:endParaRPr lang="ru-RU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Суражский</a:t>
                      </a:r>
                      <a:r>
                        <a:rPr lang="ru-RU" sz="1400" dirty="0" smtClean="0"/>
                        <a:t> районный Совет народных депутатов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1 730,8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1 720,4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99,4</a:t>
                      </a:r>
                      <a:endParaRPr lang="ru-RU" dirty="0"/>
                    </a:p>
                  </a:txBody>
                  <a:tcPr/>
                </a:tc>
              </a:tr>
              <a:tr h="853809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Контрольно-счетная палата </a:t>
                      </a:r>
                      <a:r>
                        <a:rPr lang="ru-RU" sz="1400" dirty="0" err="1" smtClean="0"/>
                        <a:t>Суражского</a:t>
                      </a:r>
                      <a:r>
                        <a:rPr lang="ru-RU" sz="1400" dirty="0" smtClean="0"/>
                        <a:t> района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908,1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900,5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99,2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9895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Динамика исполнения расходной части бюджета по направлениям расходов,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540385718"/>
              </p:ext>
            </p:extLst>
          </p:nvPr>
        </p:nvGraphicFramePr>
        <p:xfrm>
          <a:off x="251520" y="908720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965185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0100: Расходы на общегосударственные вопросы составляют 7,9 % от общего объёма расходов (37 036,6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557096285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75121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Внесение изменений в Решение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районного Совета народных депутатов от </a:t>
            </a:r>
            <a:r>
              <a:rPr lang="ru-RU" sz="2800" dirty="0" smtClean="0"/>
              <a:t>22.12.2021 </a:t>
            </a:r>
            <a:r>
              <a:rPr lang="ru-RU" sz="2800" dirty="0" smtClean="0"/>
              <a:t>г. № </a:t>
            </a:r>
            <a:r>
              <a:rPr lang="ru-RU" sz="2800" dirty="0" smtClean="0"/>
              <a:t>160</a:t>
            </a:r>
            <a:r>
              <a:rPr lang="ru-RU" sz="2800" dirty="0" smtClean="0"/>
              <a:t> </a:t>
            </a:r>
            <a:r>
              <a:rPr lang="ru-RU" sz="2800" dirty="0" smtClean="0"/>
              <a:t>«О бюджете </a:t>
            </a:r>
            <a:r>
              <a:rPr lang="ru-RU" sz="2800" dirty="0" err="1" smtClean="0"/>
              <a:t>Суражского</a:t>
            </a:r>
            <a:r>
              <a:rPr lang="ru-RU" sz="2800" dirty="0" smtClean="0"/>
              <a:t> муниципального района Брянской области на </a:t>
            </a:r>
            <a:r>
              <a:rPr lang="ru-RU" sz="2800" dirty="0" smtClean="0"/>
              <a:t>2022 </a:t>
            </a:r>
            <a:r>
              <a:rPr lang="ru-RU" sz="2800" dirty="0" smtClean="0"/>
              <a:t>-</a:t>
            </a:r>
            <a:r>
              <a:rPr lang="ru-RU" sz="2800" dirty="0" smtClean="0"/>
              <a:t>2024 </a:t>
            </a:r>
            <a:r>
              <a:rPr lang="ru-RU" sz="2800" dirty="0" smtClean="0"/>
              <a:t>годы».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2492896"/>
            <a:ext cx="6912768" cy="3384376"/>
          </a:xfrm>
        </p:spPr>
        <p:txBody>
          <a:bodyPr>
            <a:noAutofit/>
          </a:bodyPr>
          <a:lstStyle/>
          <a:p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течение года изменения вносились </a:t>
            </a:r>
            <a:r>
              <a:rPr lang="ru-RU" sz="24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5 раз:</a:t>
            </a:r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31.05.2022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185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25.07.2022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190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30.09.2022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 №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197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11.11.2022 г.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№ 200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 29.12.2022 г. № 218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111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0400: Расходы на национальную экономику составляют 5,2 % от общего объёма расходов (24 304,3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462881376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8713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0700: Расходы на образование составляют  68,1 % от общего объёма расходов (320 953,9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83104866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1612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Структура расходов раздела 0700 «Образование»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478983885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562974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Дошкольное образование</a:t>
            </a:r>
          </a:p>
          <a:p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н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 01.01.2021 года детские сады посещают 774 детей</a:t>
            </a:r>
          </a:p>
          <a:p>
            <a:r>
              <a:rPr lang="ru-RU" sz="180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559565134"/>
              </p:ext>
            </p:extLst>
          </p:nvPr>
        </p:nvGraphicFramePr>
        <p:xfrm>
          <a:off x="107504" y="119675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85054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1080120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Общее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01.01.2021 года в общеобразовательных школах числится 2 098 учеников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(-68 ребенок по сравнению с 2019 годом)</a:t>
            </a:r>
            <a:endParaRPr lang="ru-RU" sz="1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123580683"/>
              </p:ext>
            </p:extLst>
          </p:nvPr>
        </p:nvGraphicFramePr>
        <p:xfrm>
          <a:off x="179512" y="1268760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01963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Дополнительное образование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01.01.2021 года в ЦДТ числится 571 детей, </a:t>
            </a:r>
          </a:p>
          <a:p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 музыкальной школе –  163 детей, в МАУ СШ -ФОК – 360 детей.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214728328"/>
              </p:ext>
            </p:extLst>
          </p:nvPr>
        </p:nvGraphicFramePr>
        <p:xfrm>
          <a:off x="107504" y="1196752"/>
          <a:ext cx="8928992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11464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0800: «Культура и кинематография»  от общего объёма расходов составляет 7,2 % (33 977,7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651874749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826016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pPr algn="l"/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1000: Расходы на социальную политику составляют 8,9 %  от общего объёма расходов (41 814,2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6373387"/>
              </p:ext>
            </p:extLst>
          </p:nvPr>
        </p:nvGraphicFramePr>
        <p:xfrm>
          <a:off x="323528" y="1556792"/>
          <a:ext cx="8568950" cy="4248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3456384"/>
                <a:gridCol w="1584176"/>
                <a:gridCol w="1310544"/>
                <a:gridCol w="1713790"/>
              </a:tblGrid>
              <a:tr h="97210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№ п/п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Наименование показателя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Исполнено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</a:t>
                      </a:r>
                      <a:r>
                        <a:rPr lang="ru-RU" baseline="0" dirty="0" smtClean="0"/>
                        <a:t> исполнения</a:t>
                      </a:r>
                      <a:endParaRPr lang="ru-RU" dirty="0"/>
                    </a:p>
                  </a:txBody>
                  <a:tcPr/>
                </a:tc>
              </a:tr>
              <a:tr h="612068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1001</a:t>
                      </a:r>
                      <a:r>
                        <a:rPr lang="ru-RU" baseline="0" dirty="0" smtClean="0"/>
                        <a:t> «Пенсионное обеспечение»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2 436,6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2 436,6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62006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1003 «Социальное обеспечение населения»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180,4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137,7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76,3</a:t>
                      </a:r>
                      <a:endParaRPr lang="ru-RU" dirty="0"/>
                    </a:p>
                  </a:txBody>
                  <a:tcPr/>
                </a:tc>
              </a:tr>
              <a:tr h="556044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1004 «Охрана семьи и детства»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42 382,7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37 448,7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88,4</a:t>
                      </a:r>
                      <a:endParaRPr lang="ru-RU" dirty="0"/>
                    </a:p>
                  </a:txBody>
                  <a:tcPr/>
                </a:tc>
              </a:tr>
              <a:tr h="972108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Подраздел 1006 «Другие вопросы в области социальной политики»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1 852,2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1 791,2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96,7</a:t>
                      </a:r>
                      <a:endParaRPr lang="ru-RU" dirty="0"/>
                    </a:p>
                  </a:txBody>
                  <a:tcPr/>
                </a:tc>
              </a:tr>
              <a:tr h="38401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46 851,9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41 814,2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89,2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8520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260648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1100: Расходы на физическую культуру и спорт составляют 0,1 %  от общего объёма расходов (326,7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.)</a:t>
            </a:r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62230944"/>
              </p:ext>
            </p:extLst>
          </p:nvPr>
        </p:nvGraphicFramePr>
        <p:xfrm>
          <a:off x="179512" y="836712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94089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Раздел 1400: Расходы по распределению межбюджетных трансфертов</a:t>
            </a:r>
          </a:p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Объёмы финансовой помощи бюджетам поселений, 5 478,0 </a:t>
            </a:r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254247787"/>
              </p:ext>
            </p:extLst>
          </p:nvPr>
        </p:nvGraphicFramePr>
        <p:xfrm>
          <a:off x="323528" y="836712"/>
          <a:ext cx="3096344" cy="5760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160274447"/>
              </p:ext>
            </p:extLst>
          </p:nvPr>
        </p:nvGraphicFramePr>
        <p:xfrm>
          <a:off x="3995936" y="1052736"/>
          <a:ext cx="5015880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79376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8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понятия.</a:t>
            </a: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для граждан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информационный ресурс, содержащий данные об исполнении бюджета за отчетный финансовый год, в доступной для широкого круга заинтересованных пользователей форме.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•Отчет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состоит из источников и наборов данных, параметров и композиции элементов отчета муниципального образования на определенный период (отчетный финансовый год).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•Доходы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безвозмездные и безвозвратные поступления денежных средств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•Расходы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выплачиваемые из бюджета денежные средства в соответствии с установленными полномочиями по расходным обязательствам в отчетном финансовом году.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•Профицит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доходов над расходами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Дефицит бюджета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превышение расходов над доходами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ru-RU" sz="2400" b="1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•</a:t>
            </a:r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Кредиторская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муниципального образования, подлежащие уплате соответствующим юридическим или физическим лицам.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400" b="1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•Дебиторская задолженность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суммы денежных средств (долгов), причитающихся муниципальному образованию, от юридических или физических лиц в итоге хозяйственных </a:t>
            </a:r>
            <a:r>
              <a:rPr lang="ru-RU" sz="2400" baseline="-25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взаимоотношений </a:t>
            </a:r>
            <a:r>
              <a:rPr lang="ru-RU" sz="2400" baseline="-25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 ними.</a:t>
            </a:r>
            <a:endParaRPr lang="ru-RU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4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263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04056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Контактная информация для граждан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Финансовый отдел администрации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 – 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Функциональный орган администрации муниципального района, обеспечивающий проведение единой финансовой, бюджетной политики в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Суражском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муниципальном районе.</a:t>
            </a: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Руководитель: Толока С.В.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Адрес: Брянская область, </a:t>
            </a:r>
            <a:r>
              <a:rPr lang="ru-RU" sz="2000" i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г.Сураж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ул.Ленина,д.40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Телефон: (848330) 2-14-58</a:t>
            </a:r>
          </a:p>
          <a:p>
            <a:pPr marL="342900" indent="-342900" algn="l">
              <a:buFontTx/>
              <a:buChar char="-"/>
            </a:pP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Режим работы: 8.30 – 17.45, обеденный перерыв 13.00 – 14 .00</a:t>
            </a:r>
          </a:p>
          <a:p>
            <a:pPr algn="l"/>
            <a:r>
              <a:rPr lang="ru-RU" sz="2000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                                    </a:t>
            </a: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136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Отчетность органов местного самоуправления муниципального образования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Суражский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муниципальный район Брянской области</a:t>
            </a:r>
          </a:p>
          <a:p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/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составляется в соответствии со статьями 264.2 и 264.3 Бюджетного кодекса Российской Федерации, приказами Министерства финансов Российской Федерации от 28.12.2010 № 191н «Об утверждении Инструкции о порядке составления и представления годовой, квартальной и месячной отчётности об исполнении бюджетов бюджетной системы Российской Федерации» (с учётом изменений), от 25.03.2011 № </a:t>
            </a:r>
            <a:r>
              <a:rPr lang="ru-RU" sz="20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ЗЗн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«Об утверждении Инструкции о порядке составления, представления годовой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квартальной 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бухгалтерской отчётности государственных(муниципальных) бюджетных и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автономных учреждений</a:t>
            </a:r>
            <a:r>
              <a:rPr lang="ru-RU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» (с учётом изменений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), Решением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районного Совета народных депутатов «О порядке составления, рассмотрения и утверждения районного бюджета, а так же порядка представления, рассмотрения и утверждения отчетности об исполнении районного бюджета и его внешней проверки»</a:t>
            </a:r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233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ИСПОЛНЕНИЯ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2022 </a:t>
            </a:r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8441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93610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ХАРАКТЕРИСТИКИ ИСПОЛНЕНИЯ БЮДЖЕТА</a:t>
            </a: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ЗА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2022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ГОД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6791310"/>
              </p:ext>
            </p:extLst>
          </p:nvPr>
        </p:nvGraphicFramePr>
        <p:xfrm>
          <a:off x="395536" y="1556791"/>
          <a:ext cx="8352928" cy="4482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648073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Показатель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2022 </a:t>
                      </a:r>
                      <a:r>
                        <a:rPr lang="ru-RU" sz="2400" dirty="0" smtClean="0"/>
                        <a:t>год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Поступило ДОХОДОВ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785 100,6</a:t>
                      </a:r>
                      <a:endParaRPr lang="ru-RU" sz="2400" dirty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Произведено РАСХОДОВ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641 817,7</a:t>
                      </a:r>
                      <a:endParaRPr lang="ru-RU" sz="2400" dirty="0" smtClean="0"/>
                    </a:p>
                  </a:txBody>
                  <a:tcPr/>
                </a:tc>
              </a:tr>
              <a:tr h="1278142"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ДЕФИЦИТ/ПРОФИЦИТ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/>
                    </a:p>
                    <a:p>
                      <a:pPr algn="ctr"/>
                      <a:r>
                        <a:rPr lang="ru-RU" sz="2400" dirty="0" smtClean="0"/>
                        <a:t>143 282,9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одзаголовок 2"/>
          <p:cNvSpPr txBox="1">
            <a:spLocks/>
          </p:cNvSpPr>
          <p:nvPr/>
        </p:nvSpPr>
        <p:spPr>
          <a:xfrm>
            <a:off x="7581552" y="1844824"/>
            <a:ext cx="1143744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ru-RU" sz="2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54852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3192760"/>
          </a:xfrm>
        </p:spPr>
        <p:txBody>
          <a:bodyPr>
            <a:noAutofit/>
          </a:bodyPr>
          <a:lstStyle/>
          <a:p>
            <a:endParaRPr lang="ru-RU" sz="28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endParaRPr lang="ru-RU" sz="28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БЮДЖЕТА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СУРАЖСКОГО МУНИЦИПАЛЬНОГО РАЙОНА БРЯНСКОЙ ОБЛАСТИ  </a:t>
            </a:r>
          </a:p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 ДОХОДАМ</a:t>
            </a:r>
          </a:p>
          <a:p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50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88640"/>
            <a:ext cx="8640960" cy="576064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бюджета, </a:t>
            </a:r>
            <a:r>
              <a:rPr lang="ru-RU" sz="24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3186756528"/>
              </p:ext>
            </p:extLst>
          </p:nvPr>
        </p:nvGraphicFramePr>
        <p:xfrm>
          <a:off x="395536" y="836712"/>
          <a:ext cx="8208912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296839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88640"/>
            <a:ext cx="8640960" cy="43204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Основные параметры бюджета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Суражского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района,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тыс.руб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marL="342900" indent="-342900" algn="l">
              <a:buFontTx/>
              <a:buChar char="-"/>
            </a:pPr>
            <a:r>
              <a:rPr lang="ru-RU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Исполнение доходной части бюджета</a:t>
            </a:r>
          </a:p>
          <a:p>
            <a:pPr algn="l"/>
            <a:r>
              <a:rPr lang="ru-RU" sz="2000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 учета межбюджетных трансфертов                          доходы всего</a:t>
            </a:r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ru-RU" sz="20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253758849"/>
              </p:ext>
            </p:extLst>
          </p:nvPr>
        </p:nvGraphicFramePr>
        <p:xfrm>
          <a:off x="251520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527815072"/>
              </p:ext>
            </p:extLst>
          </p:nvPr>
        </p:nvGraphicFramePr>
        <p:xfrm>
          <a:off x="4427984" y="1340768"/>
          <a:ext cx="396044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4373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4800</TotalTime>
  <Words>1323</Words>
  <Application>Microsoft Office PowerPoint</Application>
  <PresentationFormat>Экран (4:3)</PresentationFormat>
  <Paragraphs>365</Paragraphs>
  <Slides>30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Бюджет для граждан</vt:lpstr>
      <vt:lpstr>Внесение изменений в Решение Суражского районного Совета народных депутатов от 22.12.2021 г. № 160 «О бюджете Суражского муниципального района Брянской области на 2022 -2024 годы».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исполнения доходной части бюджета Суражского района</vt:lpstr>
      <vt:lpstr>Работа по увеличению поступлений доходов в бюджет Суражского муниципального района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1PC-Rebik</dc:creator>
  <cp:lastModifiedBy>User</cp:lastModifiedBy>
  <cp:revision>139</cp:revision>
  <dcterms:created xsi:type="dcterms:W3CDTF">2017-03-20T12:42:22Z</dcterms:created>
  <dcterms:modified xsi:type="dcterms:W3CDTF">2023-03-01T13:32:48Z</dcterms:modified>
</cp:coreProperties>
</file>