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813" autoAdjust="0"/>
  </p:normalViewPr>
  <p:slideViewPr>
    <p:cSldViewPr>
      <p:cViewPr>
        <p:scale>
          <a:sx n="107" d="100"/>
          <a:sy n="107" d="100"/>
        </p:scale>
        <p:origin x="-90" y="-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662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809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30868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45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144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562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0402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72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6714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28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88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83B53F-2049-411C-8161-2601771CE8B0}" type="datetimeFigureOut">
              <a:rPr lang="ru-RU" smtClean="0"/>
              <a:t>27.01.2017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95EE9-D2DB-4BFC-9FE7-BECA66F6B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9078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suslugi.r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67544" y="1556792"/>
            <a:ext cx="806489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Подтверждение основного вида экономической деятельности страхователей через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Единый портал государственных и муниципальных услуг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12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33795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14490" y1="58710" x2="14490" y2="58710"/>
                        <a14:foregroundMark x1="16939" y1="50323" x2="16939" y2="50323"/>
                        <a14:foregroundMark x1="73673" y1="60968" x2="73673" y2="60968"/>
                        <a14:foregroundMark x1="72449" y1="56774" x2="89184" y2="51935"/>
                        <a14:foregroundMark x1="72245" y1="60323" x2="71020" y2="84194"/>
                        <a14:foregroundMark x1="28367" y1="96774" x2="83878" y2="88065"/>
                        <a14:foregroundMark x1="77551" y1="90968" x2="85306" y2="94516"/>
                        <a14:foregroundMark x1="86327" y1="93871" x2="96327" y2="81290"/>
                        <a14:foregroundMark x1="96327" y1="81613" x2="97143" y2="61935"/>
                        <a14:foregroundMark x1="84082" y1="60645" x2="84490" y2="75806"/>
                        <a14:foregroundMark x1="85306" y1="86452" x2="85306" y2="86452"/>
                        <a14:foregroundMark x1="5918" y1="68387" x2="25306" y2="39677"/>
                        <a14:foregroundMark x1="3061" y1="70000" x2="5306" y2="75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438128"/>
            <a:ext cx="5121289" cy="32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6689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45903" y="1177915"/>
            <a:ext cx="6480720" cy="338554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Выберите способ подтверждения личности</a:t>
            </a:r>
            <a:endParaRPr lang="ru-RU" altLang="ru-RU" sz="16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9"/>
          <a:stretch/>
        </p:blipFill>
        <p:spPr bwMode="auto">
          <a:xfrm>
            <a:off x="755576" y="1757778"/>
            <a:ext cx="8061375" cy="466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47443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854301"/>
            <a:ext cx="6480720" cy="338554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Далее необходимо зарегистрировать Вашу организацию</a:t>
            </a:r>
            <a:endParaRPr lang="ru-RU" altLang="ru-RU" sz="16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263" y="1333627"/>
            <a:ext cx="6912000" cy="5311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7208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854301"/>
            <a:ext cx="6480720" cy="338554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Добавьте  Вашу организацию</a:t>
            </a:r>
            <a:endParaRPr lang="ru-RU" altLang="ru-RU" sz="16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24"/>
          <a:stretch/>
        </p:blipFill>
        <p:spPr bwMode="auto">
          <a:xfrm>
            <a:off x="47625" y="1837934"/>
            <a:ext cx="9047163" cy="5090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Овал 10"/>
          <p:cNvSpPr/>
          <p:nvPr/>
        </p:nvSpPr>
        <p:spPr>
          <a:xfrm>
            <a:off x="2555776" y="1837934"/>
            <a:ext cx="3672408" cy="108701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563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854301"/>
            <a:ext cx="6480720" cy="338554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Подключите ЭЦП</a:t>
            </a:r>
            <a:endParaRPr lang="ru-RU" altLang="ru-RU" sz="16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18" y="1359276"/>
            <a:ext cx="6804000" cy="5228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38326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854301"/>
            <a:ext cx="6480720" cy="307777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Регистрация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организации на ЕПГУ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7155" r="1926" b="19052"/>
          <a:stretch/>
        </p:blipFill>
        <p:spPr bwMode="auto">
          <a:xfrm>
            <a:off x="200726" y="1916832"/>
            <a:ext cx="8742547" cy="4435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4062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854301"/>
            <a:ext cx="6480720" cy="523220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 каталоге </a:t>
            </a:r>
            <a:r>
              <a:rPr lang="ru-RU" altLang="ru-RU" sz="1400" b="1" dirty="0" err="1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госуслуг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для юридических лиц необходимо выбрать вкладку «Органы власти»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8666"/>
            <a:ext cx="9144000" cy="4293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3103232" y="3539233"/>
            <a:ext cx="1324752" cy="36004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707904" y="4581127"/>
            <a:ext cx="1728192" cy="54350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2095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854301"/>
            <a:ext cx="6480720" cy="523220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Во вкладке «Органы власти»  необходимо выбрать «Фонд социального страхования Российской Федерации»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4" b="5461"/>
          <a:stretch/>
        </p:blipFill>
        <p:spPr bwMode="auto">
          <a:xfrm>
            <a:off x="1197000" y="1628811"/>
            <a:ext cx="6750000" cy="4589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5220072" y="3212976"/>
            <a:ext cx="1728192" cy="54350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1197000" y="5445224"/>
            <a:ext cx="2150864" cy="86409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3131840" y="1912143"/>
            <a:ext cx="1728192" cy="543505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638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13644" y="694637"/>
            <a:ext cx="6987738" cy="954107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Во вкладке «Фонд социального страхования Российской Федерации»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необходимо выбрать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вкладку «Территориальные органы и подведомственные организации (85)» и найти «Государственное учреждение – Брянское региональное отделение Фонда социального страхования Российской Федерации»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48" b="14142"/>
          <a:stretch/>
        </p:blipFill>
        <p:spPr bwMode="auto">
          <a:xfrm>
            <a:off x="1522517" y="1700808"/>
            <a:ext cx="6750000" cy="413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27" b="20933"/>
          <a:stretch/>
        </p:blipFill>
        <p:spPr bwMode="auto">
          <a:xfrm>
            <a:off x="1522517" y="5733256"/>
            <a:ext cx="6750000" cy="88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Овал 11"/>
          <p:cNvSpPr/>
          <p:nvPr/>
        </p:nvSpPr>
        <p:spPr>
          <a:xfrm>
            <a:off x="1513644" y="5961115"/>
            <a:ext cx="5607248" cy="432048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3995936" y="5408485"/>
            <a:ext cx="2808312" cy="42932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" y="28844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349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13644" y="694637"/>
            <a:ext cx="6987738" cy="738664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Во вкладке «Государственное учреждение – Брянское региональное отделение Фонда социального страхования Российской Федерации» выбрать услугу «Подтверждение вида деятельности в ФСС»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0" y="28844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61" b="4192"/>
          <a:stretch/>
        </p:blipFill>
        <p:spPr bwMode="auto">
          <a:xfrm>
            <a:off x="857344" y="1979720"/>
            <a:ext cx="6750000" cy="46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Овал 12"/>
          <p:cNvSpPr/>
          <p:nvPr/>
        </p:nvSpPr>
        <p:spPr>
          <a:xfrm>
            <a:off x="155575" y="1889130"/>
            <a:ext cx="2808312" cy="429320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4232344" y="4667197"/>
            <a:ext cx="2232248" cy="86409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985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58360" y="888390"/>
            <a:ext cx="5722652" cy="307777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Далее необходимо выбрать электронную услугу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05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04" b="20469"/>
          <a:stretch/>
        </p:blipFill>
        <p:spPr bwMode="auto">
          <a:xfrm>
            <a:off x="312900" y="1628800"/>
            <a:ext cx="8613573" cy="48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5337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33795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63905" y="1772816"/>
            <a:ext cx="86565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позднее 15 апреля 2017 года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altLang="ru-RU" sz="24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трахователи – юридические лица </a:t>
            </a: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должны представить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 ФСС РФ документы, </a:t>
            </a:r>
            <a:r>
              <a:rPr lang="ru-RU" altLang="ru-RU" sz="2400" b="1" u="sng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подтверждающие основной вид экономической деятельности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1170539"/>
            <a:ext cx="3528392" cy="584775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Сроки: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576155" y="3780329"/>
            <a:ext cx="6059635" cy="584775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Размеры страховых тарифов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991762" y="4365104"/>
            <a:ext cx="7200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32 класса профессионального риска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altLang="ru-RU" sz="800" b="1" u="sng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3200" b="1" u="sng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 0,2% до 8,5%</a:t>
            </a:r>
            <a:endParaRPr lang="ru-RU" altLang="ru-RU" sz="3200" b="1" u="sng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856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758360" y="888390"/>
            <a:ext cx="5722652" cy="307777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Далее необходимо нажать «Получить услугу»</a:t>
            </a:r>
            <a:endParaRPr lang="ru-RU" altLang="ru-RU" sz="1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05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3" b="4385"/>
          <a:stretch/>
        </p:blipFill>
        <p:spPr bwMode="auto">
          <a:xfrm>
            <a:off x="899592" y="1562470"/>
            <a:ext cx="6750000" cy="4643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Овал 9"/>
          <p:cNvSpPr/>
          <p:nvPr/>
        </p:nvSpPr>
        <p:spPr>
          <a:xfrm>
            <a:off x="5437079" y="3789040"/>
            <a:ext cx="2232248" cy="864096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46235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67744" y="888390"/>
            <a:ext cx="5213268" cy="461665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Важно!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05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375" y="1700808"/>
            <a:ext cx="8424936" cy="42334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12954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Прикрепите необходимые копии документов (справка-подтверждение основного вида экономической деятельности, пояснительная записка к бухгалтерскому балансу) в виде файлов в формате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PDF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или 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TIF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. В случае отсутствия пояснительной записки к балансу, вместо неё вложите файл с информацией о </a:t>
            </a:r>
            <a:r>
              <a:rPr lang="ru-RU" dirty="0" err="1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несоставлении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 пояснительной записки;</a:t>
            </a:r>
            <a:endParaRPr lang="ru-RU" sz="1400" dirty="0">
              <a:ea typeface="Calibri"/>
              <a:cs typeface="Times New Roman"/>
            </a:endParaRPr>
          </a:p>
          <a:p>
            <a:pPr marL="342900" marR="129540" lvl="0" indent="-342900" algn="just">
              <a:lnSpc>
                <a:spcPct val="115000"/>
              </a:lnSpc>
              <a:spcAft>
                <a:spcPts val="0"/>
              </a:spcAft>
              <a:buFont typeface="Wingdings"/>
              <a:buChar char=""/>
            </a:pP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Направьте документы в Брянское региональное отделение Фонда.</a:t>
            </a:r>
            <a:endParaRPr lang="ru-RU" sz="1400" dirty="0">
              <a:ea typeface="Calibri"/>
              <a:cs typeface="Times New Roman"/>
            </a:endParaRPr>
          </a:p>
          <a:p>
            <a:pPr marR="129540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Отправленному заявлению автоматически присваивается номер, и в режиме онлайн документы передаются в базу данных регионального отделения Фонда. Заявление регистрируется, и в установленный </a:t>
            </a:r>
            <a:r>
              <a:rPr lang="ru-RU" b="1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двухнедельный срок 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с момента подачи заявления страхователь получит ответ в своём личном кабинете на ЕПГУ в виде электронного уведомления о размере страховых взносов на обязательное социальное страхование от несчастных случаев на производстве и профессиональных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ea typeface="Arial Unicode MS"/>
                <a:cs typeface="Times New Roman"/>
              </a:rPr>
              <a:t>заболеваний на 2017 год.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8580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63605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899592" y="2551837"/>
            <a:ext cx="77048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5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Спасибо за внимание!</a:t>
            </a:r>
            <a:endParaRPr lang="ru-RU" altLang="ru-RU" sz="5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5906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33795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858600" y="764704"/>
            <a:ext cx="3528392" cy="400110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0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Нормативно-правовые акты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164814"/>
            <a:ext cx="8784976" cy="2428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ПРИКАЗ </a:t>
            </a:r>
          </a:p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Министерства труда и социальной защиты РФ</a:t>
            </a:r>
          </a:p>
          <a:p>
            <a:pPr lvl="0" algn="ctr">
              <a:defRPr/>
            </a:pPr>
            <a:r>
              <a:rPr lang="ru-RU" sz="1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от 6 сентября 2012 г. № </a:t>
            </a:r>
            <a:r>
              <a:rPr lang="ru-RU" sz="14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178н</a:t>
            </a:r>
            <a:endParaRPr lang="ru-RU" sz="14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endParaRPr lang="ru-RU" sz="9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lnSpc>
                <a:spcPct val="12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 УТВЕРЖДЕНИИ АДМИНИСТРАТИВНОГО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РЕГЛАМЕНТА ПРЕДОСТАВЛЕНИЯ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ФОНДОМ СОЦИАЛЬНОГО СТРАХОВАНИЯ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РОССИЙСКОЙ ФЕДЕРАЦИИ  </a:t>
            </a:r>
            <a:r>
              <a:rPr lang="ru-RU" sz="1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ГОСУДАРСТВЕННОЙ </a:t>
            </a:r>
            <a:r>
              <a:rPr lang="ru-RU" sz="1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УСЛУГИ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 ПОДТВЕРЖДЕНИЮ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ОСНОВНОГО ВИДА ЭКОНОМИЧЕСКОЙ ДЕЯТЕЛЬНОСТИ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СТРАХОВАТЕЛЯ ПО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ОБЯЗАТЕЛЬНОМУ СОЦИАЛЬНОМУ СТРАХОВАНИЮ ОТ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НЕСЧАСТНЫХ СЛУЧАЕВ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НА ПРОИЗВОДСТВЕ И ПРОФЕССИОНАЛЬНЫХ ЗАБОЛЕВАНИЙ 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ЮРИДИЧЕСКОГО </a:t>
            </a: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ЛИЦА, А ТАКЖЕ ВИДОВ ЭКОНОМИЧЕСКОЙ ДЕЯТЕЛЬНОСТИ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ПОДРАЗДЕЛЕНИЙ СТРАХОВАТЕЛЯ, ЯВЛЯЮЩИХСЯ САМОСТОЯТЕЛЬНЫМИ</a:t>
            </a:r>
          </a:p>
          <a:p>
            <a:pPr lvl="0" algn="ctr">
              <a:lnSpc>
                <a:spcPct val="120000"/>
              </a:lnSpc>
              <a:defRPr/>
            </a:pPr>
            <a:r>
              <a:rPr lang="ru-RU" sz="1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КЛАССИФИКАЦИОННЫМИ ЕДИНИЦАМИ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2051720" y="3933056"/>
            <a:ext cx="4752528" cy="415498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1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Необходимые </a:t>
            </a:r>
            <a:r>
              <a:rPr lang="ru-RU" altLang="ru-RU" sz="21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документы</a:t>
            </a:r>
            <a:endParaRPr lang="ru-RU" altLang="ru-RU" sz="21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sp>
        <p:nvSpPr>
          <p:cNvPr id="1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280" y="4293096"/>
            <a:ext cx="8634413" cy="1944216"/>
          </a:xfrm>
        </p:spPr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ru-RU" sz="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Заявление о подтверждении основного вида экономической деятельности;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Справка-подтверждение основного вида экономической деятельности;</a:t>
            </a:r>
          </a:p>
          <a:p>
            <a:pPr algn="l" eaLnBrk="1" hangingPunct="1">
              <a:spcBef>
                <a:spcPct val="0"/>
              </a:spcBef>
              <a:defRPr/>
            </a:pPr>
            <a:endParaRPr lang="ru-RU" sz="11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eaLnBrk="1" hangingPunct="1">
              <a:spcBef>
                <a:spcPct val="0"/>
              </a:spcBef>
              <a:buFont typeface="Wingdings" pitchFamily="2" charset="2"/>
              <a:buChar char="ü"/>
              <a:defRPr/>
            </a:pP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Копия пояснительной записки к бухгалтерскому балансу за 2016 год (кроме страхователей-субъектов малого предпринимательства).</a:t>
            </a:r>
          </a:p>
        </p:txBody>
      </p:sp>
    </p:spTree>
    <p:extLst>
      <p:ext uri="{BB962C8B-B14F-4D97-AF65-F5344CB8AC3E}">
        <p14:creationId xmlns:p14="http://schemas.microsoft.com/office/powerpoint/2010/main" val="420891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33795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979712" y="1124744"/>
            <a:ext cx="5400600" cy="954107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8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Подтверждение ОКВЭД через ЕПГУ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66118" y="2348880"/>
            <a:ext cx="706226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Основным способом подтверждения ОКВЭД является подача необходимых документов </a:t>
            </a:r>
          </a:p>
          <a:p>
            <a:pPr algn="ctr">
              <a:spcBef>
                <a:spcPct val="0"/>
              </a:spcBef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через Единый портал государственных услуг </a:t>
            </a:r>
            <a:r>
              <a:rPr lang="en-US" alt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www.gosuslugi.ru</a:t>
            </a:r>
            <a:r>
              <a:rPr lang="ru-RU" alt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ct val="0"/>
              </a:spcBef>
            </a:pPr>
            <a:endParaRPr lang="ru-RU" altLang="ru-RU" sz="28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ct val="0"/>
              </a:spcBef>
            </a:pPr>
            <a:r>
              <a:rPr lang="ru-RU" altLang="ru-RU" sz="36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Услуга бесплатная</a:t>
            </a:r>
          </a:p>
        </p:txBody>
      </p:sp>
    </p:spTree>
    <p:extLst>
      <p:ext uri="{BB962C8B-B14F-4D97-AF65-F5344CB8AC3E}">
        <p14:creationId xmlns:p14="http://schemas.microsoft.com/office/powerpoint/2010/main" val="3873516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60" r="1170" b="20836"/>
          <a:stretch/>
        </p:blipFill>
        <p:spPr bwMode="auto">
          <a:xfrm>
            <a:off x="38815" y="1338978"/>
            <a:ext cx="9055870" cy="527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226490" y="710270"/>
            <a:ext cx="4680520" cy="461665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Пошаговый алгоритм действий: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38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26490" y="710270"/>
            <a:ext cx="5009806" cy="584775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Пройдите </a:t>
            </a:r>
            <a:r>
              <a:rPr lang="ru-RU" altLang="ru-RU" sz="16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регистрацию ФИЗИЧЕСКОГО ЛИЦА, </a:t>
            </a: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для этого необходимо создать </a:t>
            </a:r>
            <a:r>
              <a:rPr lang="ru-RU" altLang="ru-RU" sz="16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Личный кабинет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7" r="17952"/>
          <a:stretch/>
        </p:blipFill>
        <p:spPr>
          <a:xfrm>
            <a:off x="460372" y="1484784"/>
            <a:ext cx="7732248" cy="507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Овал 10"/>
          <p:cNvSpPr/>
          <p:nvPr/>
        </p:nvSpPr>
        <p:spPr>
          <a:xfrm>
            <a:off x="3131840" y="2852936"/>
            <a:ext cx="3168352" cy="3096344"/>
          </a:xfrm>
          <a:prstGeom prst="ellipse">
            <a:avLst/>
          </a:prstGeom>
          <a:solidFill>
            <a:schemeClr val="lt1">
              <a:alpha val="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656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226490" y="710270"/>
            <a:ext cx="4680520" cy="338554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Заполните персональные данные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" b="10427"/>
          <a:stretch/>
        </p:blipFill>
        <p:spPr bwMode="auto">
          <a:xfrm>
            <a:off x="307975" y="1556792"/>
            <a:ext cx="8172000" cy="516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7152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89304" y="620688"/>
            <a:ext cx="6480720" cy="584775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Для подтверждения персональных данных заполните вкладку «Мои данные»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" t="2161" r="1202" b="5764"/>
          <a:stretch/>
        </p:blipFill>
        <p:spPr bwMode="auto">
          <a:xfrm>
            <a:off x="1547664" y="1369134"/>
            <a:ext cx="7164000" cy="5283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03083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7500">
              <a:srgbClr val="F0F4FA"/>
            </a:gs>
            <a:gs pos="76000">
              <a:schemeClr val="bg1"/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500137"/>
          </a:xfrm>
          <a:prstGeom prst="rect">
            <a:avLst/>
          </a:prstGeom>
          <a:gradFill>
            <a:gsLst>
              <a:gs pos="87500">
                <a:srgbClr val="F0F4FA"/>
              </a:gs>
              <a:gs pos="75000">
                <a:schemeClr val="bg1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effectLst/>
        </p:spPr>
        <p:txBody>
          <a:bodyPr wrap="square"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Государственное учреждение – </a:t>
            </a:r>
            <a:r>
              <a:rPr lang="ru-RU" altLang="ru-RU" sz="14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Брянское региональное </a:t>
            </a:r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отделение </a:t>
            </a:r>
          </a:p>
          <a:p>
            <a:pPr algn="ctr" eaLnBrk="1" hangingPunct="1"/>
            <a:r>
              <a:rPr lang="ru-RU" altLang="ru-RU" sz="1400" b="1" dirty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Фонда социального страхования Российской Федерации 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5129"/>
            <a:ext cx="1573213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7" descr="https://ugra-news.ru/sites/default/files/styles/main_photo/public/images/article/2015/12/03/gos.jpg?itok=qRmBh6Z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889304" y="620688"/>
            <a:ext cx="6480720" cy="338554"/>
          </a:xfrm>
          <a:prstGeom prst="rect">
            <a:avLst/>
          </a:prstGeom>
          <a:gradFill>
            <a:gsLst>
              <a:gs pos="87500">
                <a:srgbClr val="0070C0"/>
              </a:gs>
              <a:gs pos="87000">
                <a:schemeClr val="bg1">
                  <a:lumMod val="39000"/>
                  <a:lumOff val="61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600" b="1" dirty="0" smtClean="0">
                <a:solidFill>
                  <a:srgbClr val="000099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Далее  нажмите «Подтвердить»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2" r="16888" b="12559"/>
          <a:stretch/>
        </p:blipFill>
        <p:spPr bwMode="auto">
          <a:xfrm>
            <a:off x="1259632" y="1205712"/>
            <a:ext cx="6840000" cy="5432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03330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681</Words>
  <Application>Microsoft Office PowerPoint</Application>
  <PresentationFormat>Экран (4:3)</PresentationFormat>
  <Paragraphs>96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F1U35</dc:creator>
  <cp:lastModifiedBy>ROPOM</cp:lastModifiedBy>
  <cp:revision>29</cp:revision>
  <dcterms:created xsi:type="dcterms:W3CDTF">2016-11-09T08:26:36Z</dcterms:created>
  <dcterms:modified xsi:type="dcterms:W3CDTF">2017-01-27T12:31:44Z</dcterms:modified>
</cp:coreProperties>
</file>